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9926638" cy="679767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1700" b="1" kern="1200">
        <a:solidFill>
          <a:srgbClr val="000000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700" b="1" kern="1200">
        <a:solidFill>
          <a:srgbClr val="000000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700" b="1" kern="1200">
        <a:solidFill>
          <a:srgbClr val="000000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700" b="1" kern="1200">
        <a:solidFill>
          <a:srgbClr val="000000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700" b="1" kern="1200">
        <a:solidFill>
          <a:srgbClr val="000000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sz="1700" b="1" kern="1200">
        <a:solidFill>
          <a:srgbClr val="000000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sz="1700" b="1" kern="1200">
        <a:solidFill>
          <a:srgbClr val="000000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sz="1700" b="1" kern="1200">
        <a:solidFill>
          <a:srgbClr val="000000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sz="1700" b="1" kern="1200">
        <a:solidFill>
          <a:srgbClr val="000000"/>
        </a:solidFill>
        <a:latin typeface="맑은 고딕" pitchFamily="50" charset="-127"/>
        <a:ea typeface="맑은 고딕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78E1CC-0158-45C2-9178-F2B90EA0881C}" type="doc">
      <dgm:prSet loTypeId="urn:microsoft.com/office/officeart/2005/8/layout/process1" loCatId="process" qsTypeId="urn:microsoft.com/office/officeart/2005/8/quickstyle/simple5" qsCatId="simple" csTypeId="urn:microsoft.com/office/officeart/2005/8/colors/accent0_2" csCatId="mainScheme" phldr="1"/>
      <dgm:spPr/>
    </dgm:pt>
    <dgm:pt modelId="{8301C5DC-C6BC-4BA9-8318-F42F17A76D9A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rgbClr val="000000"/>
              </a:solidFill>
              <a:latin typeface="+mj-ea"/>
              <a:ea typeface="+mj-ea"/>
            </a:rPr>
            <a:t>수강지도</a:t>
          </a:r>
          <a:endParaRPr lang="ko-KR" altLang="en-US" sz="1600" b="1" dirty="0">
            <a:solidFill>
              <a:srgbClr val="000000"/>
            </a:solidFill>
            <a:latin typeface="+mj-ea"/>
            <a:ea typeface="+mj-ea"/>
          </a:endParaRPr>
        </a:p>
      </dgm:t>
    </dgm:pt>
    <dgm:pt modelId="{2687F6A3-713E-40FF-B179-5D165653BA04}" type="parTrans" cxnId="{FA526453-99EB-4A8C-995D-BF79929FF62E}">
      <dgm:prSet/>
      <dgm:spPr/>
      <dgm:t>
        <a:bodyPr/>
        <a:lstStyle/>
        <a:p>
          <a:pPr latinLnBrk="1"/>
          <a:endParaRPr lang="ko-KR" altLang="en-US" sz="1200" b="1">
            <a:latin typeface="산돌고딕 L" panose="02030504000101010101" pitchFamily="18" charset="-127"/>
            <a:ea typeface="산돌고딕 L" panose="02030504000101010101" pitchFamily="18" charset="-127"/>
          </a:endParaRPr>
        </a:p>
      </dgm:t>
    </dgm:pt>
    <dgm:pt modelId="{939CC627-F26F-4B17-9CA7-A6491C5D1942}" type="sibTrans" cxnId="{FA526453-99EB-4A8C-995D-BF79929FF62E}">
      <dgm:prSet custT="1"/>
      <dgm:spPr/>
      <dgm:t>
        <a:bodyPr/>
        <a:lstStyle/>
        <a:p>
          <a:pPr latinLnBrk="1"/>
          <a:endParaRPr lang="ko-KR" altLang="en-US" sz="1200" b="1">
            <a:latin typeface="산돌고딕 L" panose="02030504000101010101" pitchFamily="18" charset="-127"/>
            <a:ea typeface="산돌고딕 L" panose="02030504000101010101" pitchFamily="18" charset="-127"/>
          </a:endParaRPr>
        </a:p>
      </dgm:t>
    </dgm:pt>
    <dgm:pt modelId="{A76A7DD8-CD03-4841-9010-112D5C4EF95D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rgbClr val="000000"/>
              </a:solidFill>
              <a:latin typeface="+mj-ea"/>
              <a:ea typeface="+mj-ea"/>
            </a:rPr>
            <a:t>수강신청 승인서 작성</a:t>
          </a:r>
          <a:endParaRPr lang="ko-KR" altLang="en-US" sz="1600" b="1" dirty="0">
            <a:solidFill>
              <a:srgbClr val="000000"/>
            </a:solidFill>
            <a:latin typeface="+mj-ea"/>
            <a:ea typeface="+mj-ea"/>
          </a:endParaRPr>
        </a:p>
      </dgm:t>
    </dgm:pt>
    <dgm:pt modelId="{46E28408-9013-4334-BE23-A5C46AE65FEC}" type="parTrans" cxnId="{EA16786B-ADD2-4A61-85B6-84F4672BF7E8}">
      <dgm:prSet/>
      <dgm:spPr/>
      <dgm:t>
        <a:bodyPr/>
        <a:lstStyle/>
        <a:p>
          <a:pPr latinLnBrk="1"/>
          <a:endParaRPr lang="ko-KR" altLang="en-US" sz="1200" b="1">
            <a:latin typeface="산돌고딕 L" panose="02030504000101010101" pitchFamily="18" charset="-127"/>
            <a:ea typeface="산돌고딕 L" panose="02030504000101010101" pitchFamily="18" charset="-127"/>
          </a:endParaRPr>
        </a:p>
      </dgm:t>
    </dgm:pt>
    <dgm:pt modelId="{727B2DE3-73CE-4F5A-8567-CABA1F24CC0B}" type="sibTrans" cxnId="{EA16786B-ADD2-4A61-85B6-84F4672BF7E8}">
      <dgm:prSet custT="1"/>
      <dgm:spPr/>
      <dgm:t>
        <a:bodyPr/>
        <a:lstStyle/>
        <a:p>
          <a:pPr latinLnBrk="1"/>
          <a:endParaRPr lang="ko-KR" altLang="en-US" sz="1200" b="1">
            <a:latin typeface="산돌고딕 L" panose="02030504000101010101" pitchFamily="18" charset="-127"/>
            <a:ea typeface="산돌고딕 L" panose="02030504000101010101" pitchFamily="18" charset="-127"/>
          </a:endParaRPr>
        </a:p>
      </dgm:t>
    </dgm:pt>
    <dgm:pt modelId="{59A1BA82-BCEA-41DB-B6ED-42C222D047F3}">
      <dgm:prSet phldrT="[텍스트]" custT="1"/>
      <dgm:spPr/>
      <dgm:t>
        <a:bodyPr/>
        <a:lstStyle/>
        <a:p>
          <a:pPr latinLnBrk="1"/>
          <a:r>
            <a:rPr lang="ko-KR" altLang="en-US" sz="1600" b="1" dirty="0" err="1" smtClean="0">
              <a:solidFill>
                <a:srgbClr val="000000"/>
              </a:solidFill>
              <a:latin typeface="+mj-ea"/>
              <a:ea typeface="+mj-ea"/>
            </a:rPr>
            <a:t>행정팀</a:t>
          </a:r>
          <a:r>
            <a:rPr lang="ko-KR" altLang="en-US" sz="1600" b="1" dirty="0" smtClean="0">
              <a:solidFill>
                <a:srgbClr val="000000"/>
              </a:solidFill>
              <a:latin typeface="+mj-ea"/>
              <a:ea typeface="+mj-ea"/>
            </a:rPr>
            <a:t> 제출 및 </a:t>
          </a:r>
          <a:r>
            <a:rPr lang="en-US" altLang="ko-KR" sz="1600" b="1" dirty="0" smtClean="0">
              <a:solidFill>
                <a:srgbClr val="000000"/>
              </a:solidFill>
              <a:latin typeface="+mj-ea"/>
              <a:ea typeface="+mj-ea"/>
            </a:rPr>
            <a:t/>
          </a:r>
          <a:br>
            <a:rPr lang="en-US" altLang="ko-KR" sz="1600" b="1" dirty="0" smtClean="0">
              <a:solidFill>
                <a:srgbClr val="000000"/>
              </a:solidFill>
              <a:latin typeface="+mj-ea"/>
              <a:ea typeface="+mj-ea"/>
            </a:rPr>
          </a:br>
          <a:r>
            <a:rPr lang="ko-KR" altLang="en-US" sz="1600" b="1" dirty="0" smtClean="0">
              <a:solidFill>
                <a:srgbClr val="000000"/>
              </a:solidFill>
              <a:latin typeface="+mj-ea"/>
              <a:ea typeface="+mj-ea"/>
            </a:rPr>
            <a:t>학사포탈에서 수강신청</a:t>
          </a:r>
          <a:endParaRPr lang="ko-KR" altLang="en-US" sz="1600" b="1" dirty="0">
            <a:solidFill>
              <a:srgbClr val="000000"/>
            </a:solidFill>
            <a:latin typeface="+mj-ea"/>
            <a:ea typeface="+mj-ea"/>
          </a:endParaRPr>
        </a:p>
      </dgm:t>
    </dgm:pt>
    <dgm:pt modelId="{E42F6A91-5537-453E-8FCD-8A8DF258A673}" type="parTrans" cxnId="{9429EBAF-4AB2-4273-8F9B-5294AD360A72}">
      <dgm:prSet/>
      <dgm:spPr/>
      <dgm:t>
        <a:bodyPr/>
        <a:lstStyle/>
        <a:p>
          <a:pPr latinLnBrk="1"/>
          <a:endParaRPr lang="ko-KR" altLang="en-US" sz="1200" b="1">
            <a:latin typeface="산돌고딕 L" panose="02030504000101010101" pitchFamily="18" charset="-127"/>
            <a:ea typeface="산돌고딕 L" panose="02030504000101010101" pitchFamily="18" charset="-127"/>
          </a:endParaRPr>
        </a:p>
      </dgm:t>
    </dgm:pt>
    <dgm:pt modelId="{BA7E34A3-B151-4973-8718-2C47C2571754}" type="sibTrans" cxnId="{9429EBAF-4AB2-4273-8F9B-5294AD360A72}">
      <dgm:prSet/>
      <dgm:spPr/>
      <dgm:t>
        <a:bodyPr/>
        <a:lstStyle/>
        <a:p>
          <a:pPr latinLnBrk="1"/>
          <a:endParaRPr lang="ko-KR" altLang="en-US" sz="1200" b="1">
            <a:latin typeface="산돌고딕 L" panose="02030504000101010101" pitchFamily="18" charset="-127"/>
            <a:ea typeface="산돌고딕 L" panose="02030504000101010101" pitchFamily="18" charset="-127"/>
          </a:endParaRPr>
        </a:p>
      </dgm:t>
    </dgm:pt>
    <dgm:pt modelId="{94319821-B703-4AC6-9B83-45059DD17C67}" type="pres">
      <dgm:prSet presAssocID="{6F78E1CC-0158-45C2-9178-F2B90EA0881C}" presName="Name0" presStyleCnt="0">
        <dgm:presLayoutVars>
          <dgm:dir/>
          <dgm:resizeHandles val="exact"/>
        </dgm:presLayoutVars>
      </dgm:prSet>
      <dgm:spPr/>
    </dgm:pt>
    <dgm:pt modelId="{CB028D93-FC84-4C68-9C50-E5F090927776}" type="pres">
      <dgm:prSet presAssocID="{8301C5DC-C6BC-4BA9-8318-F42F17A76D9A}" presName="node" presStyleLbl="node1" presStyleIdx="0" presStyleCnt="3" custScaleX="5678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E25A3C-54E6-4E98-A52A-CEDEDD192485}" type="pres">
      <dgm:prSet presAssocID="{939CC627-F26F-4B17-9CA7-A6491C5D1942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81C8079-83BD-43B9-AF3A-CFA709FD92EF}" type="pres">
      <dgm:prSet presAssocID="{939CC627-F26F-4B17-9CA7-A6491C5D1942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7C1C34E-54D9-4F01-8C1A-67B53F94F309}" type="pres">
      <dgm:prSet presAssocID="{A76A7DD8-CD03-4841-9010-112D5C4EF95D}" presName="node" presStyleLbl="node1" presStyleIdx="1" presStyleCnt="3" custScaleX="8297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5E6515-5E30-4F04-855A-4FA75E4A0F66}" type="pres">
      <dgm:prSet presAssocID="{727B2DE3-73CE-4F5A-8567-CABA1F24CC0B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4C31E6A-2FB8-47B0-8912-626848869F84}" type="pres">
      <dgm:prSet presAssocID="{727B2DE3-73CE-4F5A-8567-CABA1F24CC0B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5945C3D-A595-410C-AE6C-975B5DEA1042}" type="pres">
      <dgm:prSet presAssocID="{59A1BA82-BCEA-41DB-B6ED-42C222D047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0CD1362-4DC7-4776-929E-03F4F787A485}" type="presOf" srcId="{A76A7DD8-CD03-4841-9010-112D5C4EF95D}" destId="{77C1C34E-54D9-4F01-8C1A-67B53F94F309}" srcOrd="0" destOrd="0" presId="urn:microsoft.com/office/officeart/2005/8/layout/process1"/>
    <dgm:cxn modelId="{849FE1CA-AB6F-4EF7-9403-E162CD6964AF}" type="presOf" srcId="{727B2DE3-73CE-4F5A-8567-CABA1F24CC0B}" destId="{6F5E6515-5E30-4F04-855A-4FA75E4A0F66}" srcOrd="0" destOrd="0" presId="urn:microsoft.com/office/officeart/2005/8/layout/process1"/>
    <dgm:cxn modelId="{EA16786B-ADD2-4A61-85B6-84F4672BF7E8}" srcId="{6F78E1CC-0158-45C2-9178-F2B90EA0881C}" destId="{A76A7DD8-CD03-4841-9010-112D5C4EF95D}" srcOrd="1" destOrd="0" parTransId="{46E28408-9013-4334-BE23-A5C46AE65FEC}" sibTransId="{727B2DE3-73CE-4F5A-8567-CABA1F24CC0B}"/>
    <dgm:cxn modelId="{9849A040-2206-47C1-AFFA-FA8F1DD226E1}" type="presOf" srcId="{939CC627-F26F-4B17-9CA7-A6491C5D1942}" destId="{1BE25A3C-54E6-4E98-A52A-CEDEDD192485}" srcOrd="0" destOrd="0" presId="urn:microsoft.com/office/officeart/2005/8/layout/process1"/>
    <dgm:cxn modelId="{E4BD56EB-40EA-4F2D-9963-0D63DD85C185}" type="presOf" srcId="{59A1BA82-BCEA-41DB-B6ED-42C222D047F3}" destId="{05945C3D-A595-410C-AE6C-975B5DEA1042}" srcOrd="0" destOrd="0" presId="urn:microsoft.com/office/officeart/2005/8/layout/process1"/>
    <dgm:cxn modelId="{1F7B9411-2AEB-4E99-A484-737CBBB58838}" type="presOf" srcId="{6F78E1CC-0158-45C2-9178-F2B90EA0881C}" destId="{94319821-B703-4AC6-9B83-45059DD17C67}" srcOrd="0" destOrd="0" presId="urn:microsoft.com/office/officeart/2005/8/layout/process1"/>
    <dgm:cxn modelId="{60B9FAC9-17D5-4D66-A965-47B72E91EB0A}" type="presOf" srcId="{8301C5DC-C6BC-4BA9-8318-F42F17A76D9A}" destId="{CB028D93-FC84-4C68-9C50-E5F090927776}" srcOrd="0" destOrd="0" presId="urn:microsoft.com/office/officeart/2005/8/layout/process1"/>
    <dgm:cxn modelId="{48B892D8-9121-41FB-9587-306F0CA96A61}" type="presOf" srcId="{939CC627-F26F-4B17-9CA7-A6491C5D1942}" destId="{681C8079-83BD-43B9-AF3A-CFA709FD92EF}" srcOrd="1" destOrd="0" presId="urn:microsoft.com/office/officeart/2005/8/layout/process1"/>
    <dgm:cxn modelId="{FA526453-99EB-4A8C-995D-BF79929FF62E}" srcId="{6F78E1CC-0158-45C2-9178-F2B90EA0881C}" destId="{8301C5DC-C6BC-4BA9-8318-F42F17A76D9A}" srcOrd="0" destOrd="0" parTransId="{2687F6A3-713E-40FF-B179-5D165653BA04}" sibTransId="{939CC627-F26F-4B17-9CA7-A6491C5D1942}"/>
    <dgm:cxn modelId="{FA638B74-3FCA-4528-8B4D-37CAABCB5E8B}" type="presOf" srcId="{727B2DE3-73CE-4F5A-8567-CABA1F24CC0B}" destId="{24C31E6A-2FB8-47B0-8912-626848869F84}" srcOrd="1" destOrd="0" presId="urn:microsoft.com/office/officeart/2005/8/layout/process1"/>
    <dgm:cxn modelId="{9429EBAF-4AB2-4273-8F9B-5294AD360A72}" srcId="{6F78E1CC-0158-45C2-9178-F2B90EA0881C}" destId="{59A1BA82-BCEA-41DB-B6ED-42C222D047F3}" srcOrd="2" destOrd="0" parTransId="{E42F6A91-5537-453E-8FCD-8A8DF258A673}" sibTransId="{BA7E34A3-B151-4973-8718-2C47C2571754}"/>
    <dgm:cxn modelId="{6C8A1EE7-8C15-4F1A-A48D-AF22DD1383E0}" type="presParOf" srcId="{94319821-B703-4AC6-9B83-45059DD17C67}" destId="{CB028D93-FC84-4C68-9C50-E5F090927776}" srcOrd="0" destOrd="0" presId="urn:microsoft.com/office/officeart/2005/8/layout/process1"/>
    <dgm:cxn modelId="{9F410768-F9C3-4FFB-9D93-5C62C8D601BF}" type="presParOf" srcId="{94319821-B703-4AC6-9B83-45059DD17C67}" destId="{1BE25A3C-54E6-4E98-A52A-CEDEDD192485}" srcOrd="1" destOrd="0" presId="urn:microsoft.com/office/officeart/2005/8/layout/process1"/>
    <dgm:cxn modelId="{D535AC3F-722F-4268-8C64-F2C50E498645}" type="presParOf" srcId="{1BE25A3C-54E6-4E98-A52A-CEDEDD192485}" destId="{681C8079-83BD-43B9-AF3A-CFA709FD92EF}" srcOrd="0" destOrd="0" presId="urn:microsoft.com/office/officeart/2005/8/layout/process1"/>
    <dgm:cxn modelId="{673ECB08-9F6E-4CF8-A635-D3250BD0C976}" type="presParOf" srcId="{94319821-B703-4AC6-9B83-45059DD17C67}" destId="{77C1C34E-54D9-4F01-8C1A-67B53F94F309}" srcOrd="2" destOrd="0" presId="urn:microsoft.com/office/officeart/2005/8/layout/process1"/>
    <dgm:cxn modelId="{6D9D0D6E-A8FB-4B35-8CE3-FBB51DFD331F}" type="presParOf" srcId="{94319821-B703-4AC6-9B83-45059DD17C67}" destId="{6F5E6515-5E30-4F04-855A-4FA75E4A0F66}" srcOrd="3" destOrd="0" presId="urn:microsoft.com/office/officeart/2005/8/layout/process1"/>
    <dgm:cxn modelId="{675757E4-EF77-4E17-BAF4-08A7E10A7C99}" type="presParOf" srcId="{6F5E6515-5E30-4F04-855A-4FA75E4A0F66}" destId="{24C31E6A-2FB8-47B0-8912-626848869F84}" srcOrd="0" destOrd="0" presId="urn:microsoft.com/office/officeart/2005/8/layout/process1"/>
    <dgm:cxn modelId="{4B4AB971-5672-4B3D-ADCD-8E53CE86ACC5}" type="presParOf" srcId="{94319821-B703-4AC6-9B83-45059DD17C67}" destId="{05945C3D-A595-410C-AE6C-975B5DEA104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28D93-FC84-4C68-9C50-E5F090927776}">
      <dsp:nvSpPr>
        <dsp:cNvPr id="0" name=""/>
        <dsp:cNvSpPr/>
      </dsp:nvSpPr>
      <dsp:spPr>
        <a:xfrm>
          <a:off x="8938" y="0"/>
          <a:ext cx="1839591" cy="698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rgbClr val="000000"/>
              </a:solidFill>
              <a:latin typeface="+mj-ea"/>
              <a:ea typeface="+mj-ea"/>
            </a:rPr>
            <a:t>수강지도</a:t>
          </a:r>
          <a:endParaRPr lang="ko-KR" altLang="en-US" sz="1600" b="1" kern="1200" dirty="0">
            <a:solidFill>
              <a:srgbClr val="000000"/>
            </a:solidFill>
            <a:latin typeface="+mj-ea"/>
            <a:ea typeface="+mj-ea"/>
          </a:endParaRPr>
        </a:p>
      </dsp:txBody>
      <dsp:txXfrm>
        <a:off x="29393" y="20455"/>
        <a:ext cx="1798681" cy="657465"/>
      </dsp:txXfrm>
    </dsp:sp>
    <dsp:sp modelId="{1BE25A3C-54E6-4E98-A52A-CEDEDD192485}">
      <dsp:nvSpPr>
        <dsp:cNvPr id="0" name=""/>
        <dsp:cNvSpPr/>
      </dsp:nvSpPr>
      <dsp:spPr>
        <a:xfrm>
          <a:off x="2172486" y="0"/>
          <a:ext cx="686789" cy="6983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latin typeface="산돌고딕 L" panose="02030504000101010101" pitchFamily="18" charset="-127"/>
            <a:ea typeface="산돌고딕 L" panose="02030504000101010101" pitchFamily="18" charset="-127"/>
          </a:endParaRPr>
        </a:p>
      </dsp:txBody>
      <dsp:txXfrm>
        <a:off x="2172486" y="139675"/>
        <a:ext cx="480752" cy="419025"/>
      </dsp:txXfrm>
    </dsp:sp>
    <dsp:sp modelId="{77C1C34E-54D9-4F01-8C1A-67B53F94F309}">
      <dsp:nvSpPr>
        <dsp:cNvPr id="0" name=""/>
        <dsp:cNvSpPr/>
      </dsp:nvSpPr>
      <dsp:spPr>
        <a:xfrm>
          <a:off x="3144358" y="0"/>
          <a:ext cx="2688068" cy="698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rgbClr val="000000"/>
              </a:solidFill>
              <a:latin typeface="+mj-ea"/>
              <a:ea typeface="+mj-ea"/>
            </a:rPr>
            <a:t>수강신청 승인서 작성</a:t>
          </a:r>
          <a:endParaRPr lang="ko-KR" altLang="en-US" sz="1600" b="1" kern="1200" dirty="0">
            <a:solidFill>
              <a:srgbClr val="000000"/>
            </a:solidFill>
            <a:latin typeface="+mj-ea"/>
            <a:ea typeface="+mj-ea"/>
          </a:endParaRPr>
        </a:p>
      </dsp:txBody>
      <dsp:txXfrm>
        <a:off x="3164813" y="20455"/>
        <a:ext cx="2647158" cy="657465"/>
      </dsp:txXfrm>
    </dsp:sp>
    <dsp:sp modelId="{6F5E6515-5E30-4F04-855A-4FA75E4A0F66}">
      <dsp:nvSpPr>
        <dsp:cNvPr id="0" name=""/>
        <dsp:cNvSpPr/>
      </dsp:nvSpPr>
      <dsp:spPr>
        <a:xfrm>
          <a:off x="6156384" y="0"/>
          <a:ext cx="686789" cy="6983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latin typeface="산돌고딕 L" panose="02030504000101010101" pitchFamily="18" charset="-127"/>
            <a:ea typeface="산돌고딕 L" panose="02030504000101010101" pitchFamily="18" charset="-127"/>
          </a:endParaRPr>
        </a:p>
      </dsp:txBody>
      <dsp:txXfrm>
        <a:off x="6156384" y="139675"/>
        <a:ext cx="480752" cy="419025"/>
      </dsp:txXfrm>
    </dsp:sp>
    <dsp:sp modelId="{05945C3D-A595-410C-AE6C-975B5DEA1042}">
      <dsp:nvSpPr>
        <dsp:cNvPr id="0" name=""/>
        <dsp:cNvSpPr/>
      </dsp:nvSpPr>
      <dsp:spPr>
        <a:xfrm>
          <a:off x="7128255" y="0"/>
          <a:ext cx="3239572" cy="698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err="1" smtClean="0">
              <a:solidFill>
                <a:srgbClr val="000000"/>
              </a:solidFill>
              <a:latin typeface="+mj-ea"/>
              <a:ea typeface="+mj-ea"/>
            </a:rPr>
            <a:t>행정팀</a:t>
          </a:r>
          <a:r>
            <a:rPr lang="ko-KR" altLang="en-US" sz="1600" b="1" kern="1200" dirty="0" smtClean="0">
              <a:solidFill>
                <a:srgbClr val="000000"/>
              </a:solidFill>
              <a:latin typeface="+mj-ea"/>
              <a:ea typeface="+mj-ea"/>
            </a:rPr>
            <a:t> 제출 및 </a:t>
          </a:r>
          <a:r>
            <a:rPr lang="en-US" altLang="ko-KR" sz="1600" b="1" kern="1200" dirty="0" smtClean="0">
              <a:solidFill>
                <a:srgbClr val="000000"/>
              </a:solidFill>
              <a:latin typeface="+mj-ea"/>
              <a:ea typeface="+mj-ea"/>
            </a:rPr>
            <a:t/>
          </a:r>
          <a:br>
            <a:rPr lang="en-US" altLang="ko-KR" sz="1600" b="1" kern="1200" dirty="0" smtClean="0">
              <a:solidFill>
                <a:srgbClr val="000000"/>
              </a:solidFill>
              <a:latin typeface="+mj-ea"/>
              <a:ea typeface="+mj-ea"/>
            </a:rPr>
          </a:br>
          <a:r>
            <a:rPr lang="ko-KR" altLang="en-US" sz="1600" b="1" kern="1200" dirty="0" smtClean="0">
              <a:solidFill>
                <a:srgbClr val="000000"/>
              </a:solidFill>
              <a:latin typeface="+mj-ea"/>
              <a:ea typeface="+mj-ea"/>
            </a:rPr>
            <a:t>학사포탈에서 수강신청</a:t>
          </a:r>
          <a:endParaRPr lang="ko-KR" altLang="en-US" sz="1600" b="1" kern="1200" dirty="0">
            <a:solidFill>
              <a:srgbClr val="000000"/>
            </a:solidFill>
            <a:latin typeface="+mj-ea"/>
            <a:ea typeface="+mj-ea"/>
          </a:endParaRPr>
        </a:p>
      </dsp:txBody>
      <dsp:txXfrm>
        <a:off x="7148710" y="20455"/>
        <a:ext cx="3198662" cy="657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C34D3-0EF4-45EC-AE20-7F616317DFCE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5B5C8-F6F6-410E-9504-EDB768CE68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578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7614B-75EA-4208-8DCA-E4D0C515A5FB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6E0E2-A678-4393-BF93-C27894C51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04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084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945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366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309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682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525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90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231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216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328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29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325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667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46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733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473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31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85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110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E0E2-A678-4393-BF93-C27894C51E6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241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39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4CB-D5CD-4DF1-A318-FC4A14C65A67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0C7-77B1-40BB-A40D-D621F60A62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94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4CB-D5CD-4DF1-A318-FC4A14C65A67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0C7-77B1-40BB-A40D-D621F60A62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453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4CB-D5CD-4DF1-A318-FC4A14C65A67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0C7-77B1-40BB-A40D-D621F60A62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08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4CB-D5CD-4DF1-A318-FC4A14C65A67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0C7-77B1-40BB-A40D-D621F60A62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70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4CB-D5CD-4DF1-A318-FC4A14C65A67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0C7-77B1-40BB-A40D-D621F60A62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93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4CB-D5CD-4DF1-A318-FC4A14C65A67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0C7-77B1-40BB-A40D-D621F60A62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767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4CB-D5CD-4DF1-A318-FC4A14C65A67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0C7-77B1-40BB-A40D-D621F60A62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53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9575" y="263526"/>
            <a:ext cx="8131908" cy="417513"/>
          </a:xfrm>
        </p:spPr>
        <p:txBody>
          <a:bodyPr wrap="square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9575" y="941410"/>
            <a:ext cx="11288442" cy="615928"/>
          </a:xfrm>
          <a:prstGeom prst="rect">
            <a:avLst/>
          </a:prstGeom>
        </p:spPr>
        <p:txBody>
          <a:bodyPr wrap="square" anchor="ctr"/>
          <a:lstStyle>
            <a:lvl1pPr marL="0" indent="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507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048001"/>
            <a:ext cx="12192000" cy="6905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ko-KR" sz="2400" b="0" dirty="0">
              <a:latin typeface="Times New Roman" pitchFamily="18" charset="0"/>
              <a:ea typeface="굴림" panose="020B0600000101010101" pitchFamily="50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738563"/>
            <a:ext cx="12192000" cy="3175000"/>
          </a:xfrm>
          <a:prstGeom prst="rect">
            <a:avLst/>
          </a:prstGeom>
          <a:solidFill>
            <a:srgbClr val="001358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ko-KR" altLang="ko-KR" sz="2400" dirty="0">
              <a:latin typeface="Times New Roman" pitchFamily="18" charset="0"/>
              <a:ea typeface="굴림" panose="020B0600000101010101" pitchFamily="50" charset="-127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3657600"/>
            <a:ext cx="12192000" cy="95250"/>
          </a:xfrm>
          <a:prstGeom prst="rect">
            <a:avLst/>
          </a:prstGeom>
          <a:solidFill>
            <a:srgbClr val="969696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ko-KR" altLang="en-US" sz="1200" dirty="0">
              <a:latin typeface="Arial" charset="0"/>
              <a:ea typeface="돋움체" pitchFamily="49" charset="-127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894862" y="2584096"/>
            <a:ext cx="10371015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ko-KR" altLang="en-US" sz="1200" dirty="0">
              <a:latin typeface="Arial" charset="0"/>
              <a:ea typeface="돋움체" pitchFamily="49" charset="-127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894583" y="2063987"/>
            <a:ext cx="10363200" cy="492443"/>
          </a:xfrm>
        </p:spPr>
        <p:txBody>
          <a:bodyPr/>
          <a:lstStyle>
            <a:lvl1pPr>
              <a:defRPr sz="3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595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E41E-ACB8-44CA-B914-F05D6AAF7FA7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B2FF-729F-4650-8221-E725FA6D07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56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4CB-D5CD-4DF1-A318-FC4A14C65A67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0C7-77B1-40BB-A40D-D621F60A62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716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4CB-D5CD-4DF1-A318-FC4A14C65A67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0C7-77B1-40BB-A40D-D621F60A62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16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4CB-D5CD-4DF1-A318-FC4A14C65A67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0C7-77B1-40BB-A40D-D621F60A62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43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4CB-D5CD-4DF1-A318-FC4A14C65A67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0C7-77B1-40BB-A40D-D621F60A62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69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4CB-D5CD-4DF1-A318-FC4A14C65A67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0C7-77B1-40BB-A40D-D621F60A62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18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77" y="0"/>
            <a:ext cx="12192000" cy="8318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ct val="130000"/>
              </a:lnSpc>
            </a:pPr>
            <a:endParaRPr lang="ko-KR" altLang="en-US" sz="1800" dirty="0">
              <a:solidFill>
                <a:prstClr val="black"/>
              </a:solidFill>
            </a:endParaRPr>
          </a:p>
        </p:txBody>
      </p:sp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171939" y="263526"/>
            <a:ext cx="813190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03554" y="6437313"/>
            <a:ext cx="1198684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5897651" y="6574946"/>
            <a:ext cx="347852" cy="34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</a:pPr>
            <a:fld id="{EBC6C6B8-4CD2-4B37-A161-58AAD282944E}" type="slidenum">
              <a:rPr lang="en-US" altLang="ko-KR" sz="1000" b="0"/>
              <a:pPr algn="ctr">
                <a:lnSpc>
                  <a:spcPct val="90000"/>
                </a:lnSpc>
              </a:pPr>
              <a:t>‹#›</a:t>
            </a:fld>
            <a:endParaRPr lang="en-US" altLang="ko-KR" sz="1000" b="0"/>
          </a:p>
          <a:p>
            <a:pPr algn="ctr">
              <a:lnSpc>
                <a:spcPct val="90000"/>
              </a:lnSpc>
            </a:pPr>
            <a:endParaRPr lang="en-US" altLang="ko-KR" sz="800" b="0">
              <a:ea typeface="돋움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170" y="6523135"/>
            <a:ext cx="1627230" cy="33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4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B54CB-D5CD-4DF1-A318-FC4A14C65A67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E30C7-77B1-40BB-A40D-D621F60A62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51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kgsi@yonsei.ac.k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6900" y="588722"/>
            <a:ext cx="10363200" cy="876823"/>
          </a:xfrm>
        </p:spPr>
        <p:txBody>
          <a:bodyPr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</a:rPr>
              <a:t>2022</a:t>
            </a:r>
            <a:r>
              <a:rPr lang="ko-KR" altLang="en-US" sz="3600" dirty="0" smtClean="0">
                <a:solidFill>
                  <a:schemeClr val="tx1"/>
                </a:solidFill>
              </a:rPr>
              <a:t>학년도 전기 석</a:t>
            </a:r>
            <a:r>
              <a:rPr lang="en-US" altLang="ko-KR" sz="3600" dirty="0" smtClean="0">
                <a:solidFill>
                  <a:schemeClr val="tx1"/>
                </a:solidFill>
              </a:rPr>
              <a:t>.</a:t>
            </a:r>
            <a:r>
              <a:rPr lang="ko-KR" altLang="en-US" sz="3600" dirty="0" smtClean="0">
                <a:solidFill>
                  <a:schemeClr val="tx1"/>
                </a:solidFill>
              </a:rPr>
              <a:t>박사과정 합격자 예비소집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1136084" y="1847896"/>
            <a:ext cx="6352852" cy="590336"/>
          </a:xfrm>
        </p:spPr>
        <p:txBody>
          <a:bodyPr/>
          <a:lstStyle/>
          <a:p>
            <a:pPr algn="l"/>
            <a:r>
              <a:rPr lang="en-US" altLang="ko-KR" dirty="0" smtClean="0"/>
              <a:t>2022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5</a:t>
            </a:r>
            <a:r>
              <a:rPr lang="ko-KR" altLang="en-US" dirty="0" smtClean="0"/>
              <a:t>일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</a:t>
            </a:r>
            <a:r>
              <a:rPr lang="en-US" altLang="ko-KR" dirty="0" smtClean="0"/>
              <a:t>) </a:t>
            </a:r>
            <a:r>
              <a:rPr lang="ko-KR" altLang="en-US" dirty="0" smtClean="0"/>
              <a:t>오후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시</a:t>
            </a:r>
            <a:endParaRPr lang="en-US" altLang="ko-KR" dirty="0" smtClean="0"/>
          </a:p>
          <a:p>
            <a:pPr algn="l"/>
            <a:r>
              <a:rPr lang="en-US" altLang="ko-KR" dirty="0" smtClean="0"/>
              <a:t>Zoom</a:t>
            </a:r>
            <a:r>
              <a:rPr lang="ko-KR" altLang="en-US" dirty="0" smtClean="0"/>
              <a:t>온라인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6920" y="6089904"/>
            <a:ext cx="24231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연세대학교 정보대학원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10" y="5850052"/>
            <a:ext cx="837049" cy="8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400" kern="0" dirty="0">
                <a:latin typeface="+mj-ea"/>
              </a:rPr>
              <a:t>5. </a:t>
            </a:r>
            <a:r>
              <a:rPr lang="ko-KR" altLang="en-US" sz="2400" kern="0" dirty="0">
                <a:latin typeface="+mj-ea"/>
              </a:rPr>
              <a:t>수강신청 </a:t>
            </a:r>
            <a:r>
              <a:rPr lang="ko-KR" altLang="en-US" sz="2400" kern="0" dirty="0" smtClean="0">
                <a:latin typeface="+mj-ea"/>
              </a:rPr>
              <a:t>안내</a:t>
            </a:r>
            <a:endParaRPr lang="ko-KR" altLang="en-US" dirty="0"/>
          </a:p>
        </p:txBody>
      </p:sp>
      <p:sp>
        <p:nvSpPr>
          <p:cNvPr id="4" name="내용 개체 틀 1"/>
          <p:cNvSpPr txBox="1">
            <a:spLocks/>
          </p:cNvSpPr>
          <p:nvPr/>
        </p:nvSpPr>
        <p:spPr bwMode="auto">
          <a:xfrm>
            <a:off x="678997" y="1245281"/>
            <a:ext cx="10826921" cy="50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kumimoji="0" lang="en-US" altLang="ko-KR" sz="2500" dirty="0" smtClean="0">
                <a:solidFill>
                  <a:srgbClr val="002060"/>
                </a:solidFill>
                <a:latin typeface="+mj-ea"/>
              </a:rPr>
              <a:t>2022-1</a:t>
            </a:r>
            <a:r>
              <a:rPr kumimoji="0" lang="ko-KR" altLang="en-US" sz="2500" dirty="0" smtClean="0">
                <a:solidFill>
                  <a:srgbClr val="002060"/>
                </a:solidFill>
                <a:latin typeface="+mj-ea"/>
              </a:rPr>
              <a:t>학기 수강신청 </a:t>
            </a:r>
            <a:endParaRPr kumimoji="0" lang="en-US" altLang="ko-KR" sz="2500" dirty="0" smtClean="0">
              <a:solidFill>
                <a:srgbClr val="002060"/>
              </a:solidFill>
              <a:latin typeface="+mj-ea"/>
            </a:endParaRPr>
          </a:p>
          <a:p>
            <a:pPr marL="0" lvl="1"/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  본 신청기간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: 2022. 2. 14(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월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) ~ 2. 18(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금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</a:p>
          <a:p>
            <a:pPr marL="0" lvl="1"/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  수강신청확인 및 </a:t>
            </a:r>
            <a:r>
              <a:rPr kumimoji="0" lang="ko-KR" altLang="en-US" sz="2000" kern="0" dirty="0" err="1" smtClean="0">
                <a:solidFill>
                  <a:srgbClr val="002060"/>
                </a:solidFill>
                <a:latin typeface="+mj-ea"/>
                <a:ea typeface="+mj-ea"/>
              </a:rPr>
              <a:t>변경기간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: 2022. 3. 4(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금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) ~ 3. 8(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화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</a:p>
          <a:p>
            <a:endParaRPr kumimoji="0" lang="en-US" altLang="ko-KR" sz="2500" dirty="0" smtClean="0">
              <a:solidFill>
                <a:srgbClr val="002060"/>
              </a:solidFill>
              <a:latin typeface="+mj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kumimoji="0" lang="ko-KR" altLang="en-US" sz="2500" dirty="0" err="1" smtClean="0">
                <a:solidFill>
                  <a:srgbClr val="002060"/>
                </a:solidFill>
                <a:latin typeface="+mj-ea"/>
              </a:rPr>
              <a:t>수강절차</a:t>
            </a:r>
            <a:r>
              <a:rPr kumimoji="0" lang="ko-KR" altLang="en-US" sz="2800" dirty="0" smtClean="0">
                <a:solidFill>
                  <a:srgbClr val="002060"/>
                </a:solidFill>
                <a:latin typeface="+mj-ea"/>
              </a:rPr>
              <a:t> </a:t>
            </a:r>
            <a:endParaRPr kumimoji="0" lang="en-US" altLang="ko-KR" sz="2800" dirty="0" smtClean="0">
              <a:solidFill>
                <a:srgbClr val="002060"/>
              </a:solidFill>
              <a:latin typeface="+mj-ea"/>
            </a:endParaRPr>
          </a:p>
          <a:p>
            <a:pPr marL="0" lvl="1"/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  학사지도교수 </a:t>
            </a:r>
            <a:r>
              <a:rPr kumimoji="0" lang="ko-KR" altLang="en-US" sz="2000" kern="0" dirty="0" err="1" smtClean="0">
                <a:solidFill>
                  <a:srgbClr val="002060"/>
                </a:solidFill>
                <a:latin typeface="+mj-ea"/>
                <a:ea typeface="+mj-ea"/>
              </a:rPr>
              <a:t>수강지도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-&gt;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승인서 작성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-&gt;</a:t>
            </a:r>
            <a:r>
              <a:rPr kumimoji="0" lang="ko-KR" altLang="en-US" sz="2000" kern="0" dirty="0" err="1" smtClean="0">
                <a:solidFill>
                  <a:srgbClr val="002060"/>
                </a:solidFill>
                <a:latin typeface="+mj-ea"/>
                <a:ea typeface="+mj-ea"/>
              </a:rPr>
              <a:t>행정팀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 제출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오프라인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), 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및  </a:t>
            </a:r>
            <a:r>
              <a:rPr kumimoji="0" lang="ko-KR" altLang="en-US" sz="2000" kern="0" dirty="0" err="1" smtClean="0">
                <a:solidFill>
                  <a:srgbClr val="002060"/>
                </a:solidFill>
                <a:latin typeface="+mj-ea"/>
                <a:ea typeface="+mj-ea"/>
              </a:rPr>
              <a:t>학사포탈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온라인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에 </a:t>
            </a:r>
            <a:endParaRPr kumimoji="0" lang="en-US" altLang="ko-KR" sz="2000" kern="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lvl="1"/>
            <a:r>
              <a:rPr kumimoji="0" lang="en-US" altLang="ko-KR" sz="2000" kern="0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직접 수강신청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 marL="0" lvl="1"/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  수강신청 승인서 제출은 재학 기간 동안 모든 학생이 제출해야 하는 </a:t>
            </a:r>
            <a:r>
              <a:rPr kumimoji="0" lang="ko-KR" altLang="en-US" sz="2000" kern="0" dirty="0" err="1" smtClean="0">
                <a:solidFill>
                  <a:srgbClr val="002060"/>
                </a:solidFill>
                <a:latin typeface="+mj-ea"/>
                <a:ea typeface="+mj-ea"/>
              </a:rPr>
              <a:t>의무사항임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 marL="0" lvl="1"/>
            <a:endParaRPr kumimoji="0" lang="en-US" altLang="ko-KR" sz="2000" kern="0" dirty="0" smtClean="0">
              <a:solidFill>
                <a:schemeClr val="accent2">
                  <a:lumMod val="50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0" lvl="1"/>
            <a:endParaRPr kumimoji="0" lang="en-US" altLang="ko-KR" sz="2000" kern="0" dirty="0" smtClean="0">
              <a:solidFill>
                <a:schemeClr val="accent2">
                  <a:lumMod val="50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0" lvl="1"/>
            <a:endParaRPr kumimoji="0" lang="en-US" altLang="ko-KR" sz="2000" kern="0" dirty="0" smtClean="0">
              <a:solidFill>
                <a:schemeClr val="accent2">
                  <a:lumMod val="50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0" lvl="1"/>
            <a:endParaRPr kumimoji="0" lang="en-US" altLang="ko-KR" sz="2000" kern="0" dirty="0" smtClean="0">
              <a:solidFill>
                <a:schemeClr val="accent2">
                  <a:lumMod val="50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0" lvl="1"/>
            <a:endParaRPr kumimoji="0" lang="en-US" altLang="ko-KR" sz="2000" kern="0" dirty="0" smtClean="0">
              <a:solidFill>
                <a:schemeClr val="accent2">
                  <a:lumMod val="50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1514654845"/>
              </p:ext>
            </p:extLst>
          </p:nvPr>
        </p:nvGraphicFramePr>
        <p:xfrm>
          <a:off x="904075" y="5154979"/>
          <a:ext cx="10376767" cy="69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40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400" kern="0" dirty="0">
                <a:latin typeface="+mj-ea"/>
              </a:rPr>
              <a:t>5. </a:t>
            </a:r>
            <a:r>
              <a:rPr lang="ko-KR" altLang="en-US" sz="2400" kern="0" dirty="0">
                <a:latin typeface="+mj-ea"/>
              </a:rPr>
              <a:t>수강신청 </a:t>
            </a:r>
            <a:r>
              <a:rPr lang="ko-KR" altLang="en-US" sz="2400" kern="0" dirty="0" smtClean="0">
                <a:latin typeface="+mj-ea"/>
              </a:rPr>
              <a:t>안내</a:t>
            </a:r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2160120" y="1911363"/>
            <a:ext cx="3875205" cy="2767227"/>
            <a:chOff x="682853" y="0"/>
            <a:chExt cx="10080221" cy="6857855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53" y="0"/>
              <a:ext cx="10080221" cy="6857855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004" y="508670"/>
              <a:ext cx="9364577" cy="5966558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6746475" y="2908397"/>
            <a:ext cx="353334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[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대학원 수강신청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] 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메뉴를 클릭한다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 </a:t>
            </a:r>
            <a:endParaRPr lang="ko-KR" altLang="en-US" sz="1662" b="1" dirty="0">
              <a:solidFill>
                <a:schemeClr val="accent6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6314295" y="2883571"/>
            <a:ext cx="426152" cy="4261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15" b="1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</a:t>
            </a:r>
            <a:endParaRPr lang="ko-KR" altLang="en-US" sz="2215" b="1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1510" y="1433474"/>
            <a:ext cx="6462025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연세대학교 학사포탈 홈페이지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(http://portal.yonsei.ac.kr)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로 이동한다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662" b="1" dirty="0">
              <a:solidFill>
                <a:schemeClr val="accent6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2199250" y="1395964"/>
            <a:ext cx="426152" cy="4261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15" b="1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1</a:t>
            </a:r>
            <a:endParaRPr lang="ko-KR" altLang="en-US" sz="2215" b="1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48" y="3603376"/>
            <a:ext cx="2877573" cy="26193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58339" y="4913041"/>
            <a:ext cx="4610649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아이디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(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학번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)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와 </a:t>
            </a:r>
            <a:r>
              <a:rPr lang="ko-KR" altLang="en-US" sz="1662" b="1" dirty="0" smtClean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패스워드</a:t>
            </a:r>
            <a:r>
              <a:rPr lang="en-US" altLang="ko-KR" sz="1662" b="1" dirty="0" smtClean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(</a:t>
            </a:r>
            <a:r>
              <a:rPr lang="ko-KR" altLang="en-US" sz="1662" b="1" dirty="0" smtClean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주민번호 앞 </a:t>
            </a:r>
            <a:r>
              <a:rPr lang="en-US" altLang="ko-KR" sz="1662" b="1" dirty="0" smtClean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6</a:t>
            </a:r>
            <a:r>
              <a:rPr lang="ko-KR" altLang="en-US" sz="1662" b="1" dirty="0" smtClean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자리</a:t>
            </a:r>
            <a:r>
              <a:rPr lang="en-US" altLang="ko-KR" sz="1662" b="1" dirty="0" smtClean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)</a:t>
            </a:r>
            <a:r>
              <a:rPr lang="ko-KR" altLang="en-US" sz="1662" b="1" dirty="0" smtClean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를 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입력 </a:t>
            </a:r>
            <a:r>
              <a:rPr lang="ko-KR" altLang="en-US" sz="1662" b="1" dirty="0" smtClean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후 로그인 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버튼을 클릭한다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662" b="1" dirty="0">
              <a:solidFill>
                <a:schemeClr val="accent6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199251" y="5001906"/>
            <a:ext cx="463208" cy="4261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15" b="1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3</a:t>
            </a:r>
            <a:endParaRPr lang="ko-KR" altLang="en-US" sz="2215" b="1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8043695" y="5270289"/>
            <a:ext cx="688731" cy="447254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cxnSp>
        <p:nvCxnSpPr>
          <p:cNvPr id="27" name="꺾인 연결선 26"/>
          <p:cNvCxnSpPr/>
          <p:nvPr/>
        </p:nvCxnSpPr>
        <p:spPr>
          <a:xfrm rot="5400000" flipH="1">
            <a:off x="5987045" y="3448523"/>
            <a:ext cx="381200" cy="4538041"/>
          </a:xfrm>
          <a:prstGeom prst="bentConnector3">
            <a:avLst>
              <a:gd name="adj1" fmla="val -55356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모서리가 둥근 직사각형 27"/>
          <p:cNvSpPr/>
          <p:nvPr/>
        </p:nvSpPr>
        <p:spPr>
          <a:xfrm>
            <a:off x="2293058" y="3107803"/>
            <a:ext cx="465282" cy="332345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cxnSp>
        <p:nvCxnSpPr>
          <p:cNvPr id="29" name="꺾인 연결선 28"/>
          <p:cNvCxnSpPr/>
          <p:nvPr/>
        </p:nvCxnSpPr>
        <p:spPr>
          <a:xfrm rot="10800000">
            <a:off x="2179685" y="1609040"/>
            <a:ext cx="63188" cy="1711366"/>
          </a:xfrm>
          <a:prstGeom prst="bentConnector3">
            <a:avLst>
              <a:gd name="adj1" fmla="val 433947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꺾인 연결선 29"/>
          <p:cNvCxnSpPr/>
          <p:nvPr/>
        </p:nvCxnSpPr>
        <p:spPr>
          <a:xfrm flipV="1">
            <a:off x="2800752" y="3073912"/>
            <a:ext cx="3425838" cy="315129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3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400" kern="0" dirty="0">
                <a:latin typeface="+mj-ea"/>
              </a:rPr>
              <a:t>5. </a:t>
            </a:r>
            <a:r>
              <a:rPr lang="ko-KR" altLang="en-US" sz="2400" kern="0" dirty="0">
                <a:latin typeface="+mj-ea"/>
              </a:rPr>
              <a:t>수강신청 </a:t>
            </a:r>
            <a:r>
              <a:rPr lang="ko-KR" altLang="en-US" sz="2400" kern="0" dirty="0" smtClean="0">
                <a:latin typeface="+mj-ea"/>
              </a:rPr>
              <a:t>안내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67" y="1917624"/>
            <a:ext cx="4852231" cy="35144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95510" y="1597734"/>
            <a:ext cx="3852185" cy="444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>
              <a:lnSpc>
                <a:spcPct val="150000"/>
              </a:lnSpc>
              <a:buAutoNum type="arabicPeriod"/>
            </a:pPr>
            <a:r>
              <a:rPr lang="ko-KR" altLang="en-US" sz="1108" b="1" dirty="0">
                <a:solidFill>
                  <a:srgbClr val="00B0F0"/>
                </a:solidFill>
                <a:latin typeface="+mj-ea"/>
                <a:ea typeface="+mj-ea"/>
              </a:rPr>
              <a:t>수강신청 시 학점이 없어도 </a:t>
            </a:r>
            <a:r>
              <a:rPr lang="en-US" altLang="ko-KR" sz="1108" b="1" dirty="0">
                <a:solidFill>
                  <a:srgbClr val="00B0F0"/>
                </a:solidFill>
                <a:latin typeface="+mj-ea"/>
                <a:ea typeface="+mj-ea"/>
              </a:rPr>
              <a:t>‘</a:t>
            </a:r>
            <a:r>
              <a:rPr lang="ko-KR" altLang="en-US" sz="1108" b="1" dirty="0">
                <a:solidFill>
                  <a:srgbClr val="00B0F0"/>
                </a:solidFill>
                <a:latin typeface="+mj-ea"/>
                <a:ea typeface="+mj-ea"/>
              </a:rPr>
              <a:t>논문지도 세미나</a:t>
            </a:r>
            <a:r>
              <a:rPr lang="en-US" altLang="ko-KR" sz="1108" b="1" dirty="0">
                <a:solidFill>
                  <a:srgbClr val="00B0F0"/>
                </a:solidFill>
                <a:latin typeface="+mj-ea"/>
                <a:ea typeface="+mj-ea"/>
              </a:rPr>
              <a:t>’</a:t>
            </a:r>
            <a:r>
              <a:rPr lang="ko-KR" altLang="en-US" sz="1108" b="1" dirty="0" smtClean="0">
                <a:solidFill>
                  <a:srgbClr val="00B0F0"/>
                </a:solidFill>
                <a:latin typeface="+mj-ea"/>
                <a:ea typeface="+mj-ea"/>
              </a:rPr>
              <a:t>과목을 </a:t>
            </a:r>
            <a:r>
              <a:rPr lang="ko-KR" altLang="en-US" sz="1108" b="1" dirty="0">
                <a:solidFill>
                  <a:srgbClr val="00B0F0"/>
                </a:solidFill>
                <a:latin typeface="+mj-ea"/>
                <a:ea typeface="+mj-ea"/>
              </a:rPr>
              <a:t>신청하여야만 논문을 쓸 수 있습니다</a:t>
            </a:r>
            <a:r>
              <a:rPr lang="en-US" altLang="ko-KR" sz="1108" b="1" dirty="0">
                <a:solidFill>
                  <a:srgbClr val="00B0F0"/>
                </a:solidFill>
                <a:latin typeface="+mj-ea"/>
                <a:ea typeface="+mj-ea"/>
              </a:rPr>
              <a:t>.</a:t>
            </a:r>
            <a:r>
              <a:rPr lang="en-US" altLang="ko-KR" sz="1108" dirty="0">
                <a:solidFill>
                  <a:srgbClr val="00B0F0"/>
                </a:solidFill>
                <a:latin typeface="+mj-ea"/>
                <a:ea typeface="+mj-ea"/>
              </a:rPr>
              <a:t>     </a:t>
            </a:r>
            <a:r>
              <a:rPr lang="ko-KR" altLang="en-US" sz="1108" dirty="0">
                <a:solidFill>
                  <a:srgbClr val="000000"/>
                </a:solidFill>
                <a:latin typeface="+mj-ea"/>
                <a:ea typeface="+mj-ea"/>
              </a:rPr>
              <a:t>간혹 논문학점이 없어 논문을 신청하지 않는 학생이 있습니다</a:t>
            </a:r>
            <a:r>
              <a:rPr lang="en-US" altLang="ko-KR" sz="1108" dirty="0"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108" dirty="0">
                <a:solidFill>
                  <a:srgbClr val="000000"/>
                </a:solidFill>
                <a:latin typeface="+mj-ea"/>
                <a:ea typeface="+mj-ea"/>
              </a:rPr>
              <a:t>꼭 </a:t>
            </a:r>
            <a:r>
              <a:rPr lang="ko-KR" altLang="en-US" sz="1108" dirty="0" smtClean="0">
                <a:solidFill>
                  <a:srgbClr val="000000"/>
                </a:solidFill>
                <a:latin typeface="+mj-ea"/>
                <a:ea typeface="+mj-ea"/>
              </a:rPr>
              <a:t>신청 바랍니다</a:t>
            </a:r>
            <a:r>
              <a:rPr lang="en-US" altLang="ko-KR" sz="1108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</a:p>
          <a:p>
            <a:pPr marL="316531" indent="-316531">
              <a:lnSpc>
                <a:spcPct val="150000"/>
              </a:lnSpc>
              <a:buAutoNum type="arabicPeriod"/>
            </a:pPr>
            <a:endParaRPr lang="en-US" altLang="ko-KR" sz="1108" dirty="0">
              <a:solidFill>
                <a:schemeClr val="bg2">
                  <a:lumMod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316531" indent="-316531">
              <a:lnSpc>
                <a:spcPct val="150000"/>
              </a:lnSpc>
              <a:buAutoNum type="arabicPeriod"/>
            </a:pPr>
            <a:endParaRPr lang="en-US" altLang="ko-KR" sz="1108" dirty="0" smtClean="0">
              <a:solidFill>
                <a:schemeClr val="bg2">
                  <a:lumMod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316531" indent="-316531">
              <a:lnSpc>
                <a:spcPct val="150000"/>
              </a:lnSpc>
              <a:buAutoNum type="arabicPeriod"/>
            </a:pPr>
            <a:endParaRPr lang="en-US" altLang="ko-KR" sz="1108" dirty="0" smtClean="0">
              <a:solidFill>
                <a:schemeClr val="bg2">
                  <a:lumMod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316531" indent="-316531">
              <a:lnSpc>
                <a:spcPct val="150000"/>
              </a:lnSpc>
              <a:buAutoNum type="arabicPeriod"/>
            </a:pPr>
            <a:endParaRPr lang="en-US" altLang="ko-KR" sz="1108" dirty="0" smtClean="0">
              <a:solidFill>
                <a:schemeClr val="bg2">
                  <a:lumMod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316531" indent="-316531">
              <a:lnSpc>
                <a:spcPct val="150000"/>
              </a:lnSpc>
              <a:buAutoNum type="arabicPeriod"/>
            </a:pPr>
            <a:endParaRPr lang="en-US" altLang="ko-KR" sz="1108" dirty="0">
              <a:solidFill>
                <a:schemeClr val="bg2">
                  <a:lumMod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316531" indent="-316531">
              <a:lnSpc>
                <a:spcPct val="150000"/>
              </a:lnSpc>
              <a:buAutoNum type="arabicPeriod"/>
            </a:pPr>
            <a:endParaRPr lang="en-US" altLang="ko-KR" sz="1108" dirty="0">
              <a:solidFill>
                <a:schemeClr val="bg2">
                  <a:lumMod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316531" indent="-316531">
              <a:lnSpc>
                <a:spcPct val="150000"/>
              </a:lnSpc>
              <a:buAutoNum type="arabicPeriod"/>
            </a:pPr>
            <a:r>
              <a:rPr lang="ko-KR" altLang="en-US" sz="1108" b="1" dirty="0" smtClean="0">
                <a:solidFill>
                  <a:srgbClr val="00B0F0"/>
                </a:solidFill>
                <a:latin typeface="+mj-ea"/>
                <a:ea typeface="+mj-ea"/>
              </a:rPr>
              <a:t>학기당 </a:t>
            </a:r>
            <a:r>
              <a:rPr lang="ko-KR" altLang="en-US" sz="1108" b="1" dirty="0">
                <a:solidFill>
                  <a:srgbClr val="00B0F0"/>
                </a:solidFill>
                <a:latin typeface="+mj-ea"/>
                <a:ea typeface="+mj-ea"/>
              </a:rPr>
              <a:t>최대 </a:t>
            </a:r>
            <a:r>
              <a:rPr lang="en-US" altLang="ko-KR" sz="1108" b="1" dirty="0">
                <a:solidFill>
                  <a:srgbClr val="00B0F0"/>
                </a:solidFill>
                <a:latin typeface="+mj-ea"/>
                <a:ea typeface="+mj-ea"/>
              </a:rPr>
              <a:t>13</a:t>
            </a:r>
            <a:r>
              <a:rPr lang="ko-KR" altLang="en-US" sz="1108" b="1" dirty="0">
                <a:solidFill>
                  <a:srgbClr val="00B0F0"/>
                </a:solidFill>
                <a:latin typeface="+mj-ea"/>
                <a:ea typeface="+mj-ea"/>
              </a:rPr>
              <a:t>학점까지 신청할 수 있습니다</a:t>
            </a:r>
            <a:r>
              <a:rPr lang="en-US" altLang="ko-KR" sz="1108" b="1" dirty="0">
                <a:solidFill>
                  <a:srgbClr val="00B0F0"/>
                </a:solidFill>
                <a:latin typeface="+mj-ea"/>
                <a:ea typeface="+mj-ea"/>
              </a:rPr>
              <a:t>. </a:t>
            </a:r>
            <a:r>
              <a:rPr lang="en-US" altLang="ko-KR" sz="1108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sz="1108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</a:br>
            <a:endParaRPr lang="en-US" altLang="ko-KR" sz="1108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316531" indent="-316531">
              <a:lnSpc>
                <a:spcPct val="150000"/>
              </a:lnSpc>
              <a:buAutoNum type="arabicPeriod"/>
            </a:pPr>
            <a:r>
              <a:rPr lang="ko-KR" altLang="en-US" sz="1108" b="1" dirty="0">
                <a:solidFill>
                  <a:srgbClr val="00B0F0"/>
                </a:solidFill>
                <a:latin typeface="+mj-ea"/>
                <a:ea typeface="+mj-ea"/>
              </a:rPr>
              <a:t>종별구분을 정확히 하시기 바랍니다</a:t>
            </a:r>
            <a:r>
              <a:rPr lang="en-US" altLang="ko-KR" sz="1108" b="1" dirty="0">
                <a:solidFill>
                  <a:srgbClr val="00B0F0"/>
                </a:solidFill>
                <a:latin typeface="+mj-ea"/>
                <a:ea typeface="+mj-ea"/>
              </a:rPr>
              <a:t>.</a:t>
            </a:r>
            <a:r>
              <a:rPr lang="en-US" altLang="ko-KR" sz="1108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sz="1108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</a:br>
            <a:r>
              <a:rPr lang="ko-KR" altLang="en-US" sz="1108" dirty="0">
                <a:solidFill>
                  <a:srgbClr val="000000"/>
                </a:solidFill>
                <a:latin typeface="+mj-ea"/>
                <a:ea typeface="+mj-ea"/>
              </a:rPr>
              <a:t>공통필수</a:t>
            </a:r>
            <a:r>
              <a:rPr lang="en-US" altLang="ko-KR" sz="1108" dirty="0">
                <a:solidFill>
                  <a:srgbClr val="000000"/>
                </a:solidFill>
                <a:latin typeface="+mj-ea"/>
                <a:ea typeface="+mj-ea"/>
              </a:rPr>
              <a:t>-&gt;</a:t>
            </a:r>
            <a:r>
              <a:rPr lang="ko-KR" altLang="en-US" sz="1108" dirty="0">
                <a:solidFill>
                  <a:srgbClr val="000000"/>
                </a:solidFill>
                <a:latin typeface="+mj-ea"/>
                <a:ea typeface="+mj-ea"/>
              </a:rPr>
              <a:t>공통</a:t>
            </a:r>
            <a:r>
              <a:rPr lang="en-US" altLang="ko-KR" sz="1108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108" dirty="0">
                <a:solidFill>
                  <a:srgbClr val="000000"/>
                </a:solidFill>
                <a:latin typeface="+mj-ea"/>
                <a:ea typeface="+mj-ea"/>
              </a:rPr>
              <a:t>전공필수</a:t>
            </a:r>
            <a:r>
              <a:rPr lang="en-US" altLang="ko-KR" sz="1108" dirty="0">
                <a:solidFill>
                  <a:srgbClr val="000000"/>
                </a:solidFill>
                <a:latin typeface="+mj-ea"/>
                <a:ea typeface="+mj-ea"/>
              </a:rPr>
              <a:t>-&gt;</a:t>
            </a:r>
            <a:r>
              <a:rPr lang="ko-KR" altLang="en-US" sz="1108" dirty="0" err="1">
                <a:solidFill>
                  <a:srgbClr val="000000"/>
                </a:solidFill>
                <a:latin typeface="+mj-ea"/>
                <a:ea typeface="+mj-ea"/>
              </a:rPr>
              <a:t>전필</a:t>
            </a:r>
            <a:r>
              <a:rPr lang="en-US" altLang="ko-KR" sz="1108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108" dirty="0">
                <a:solidFill>
                  <a:srgbClr val="000000"/>
                </a:solidFill>
                <a:latin typeface="+mj-ea"/>
                <a:ea typeface="+mj-ea"/>
              </a:rPr>
              <a:t>전공심화</a:t>
            </a:r>
            <a:r>
              <a:rPr lang="en-US" altLang="ko-KR" sz="1108" dirty="0">
                <a:solidFill>
                  <a:srgbClr val="000000"/>
                </a:solidFill>
                <a:latin typeface="+mj-ea"/>
                <a:ea typeface="+mj-ea"/>
              </a:rPr>
              <a:t>-&gt;</a:t>
            </a:r>
            <a:r>
              <a:rPr lang="ko-KR" altLang="en-US" sz="1108" dirty="0">
                <a:solidFill>
                  <a:srgbClr val="000000"/>
                </a:solidFill>
                <a:latin typeface="+mj-ea"/>
                <a:ea typeface="+mj-ea"/>
              </a:rPr>
              <a:t>전심</a:t>
            </a:r>
            <a:r>
              <a:rPr lang="en-US" altLang="ko-KR" sz="1108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108" dirty="0">
                <a:solidFill>
                  <a:srgbClr val="000000"/>
                </a:solidFill>
                <a:latin typeface="+mj-ea"/>
                <a:ea typeface="+mj-ea"/>
              </a:rPr>
              <a:t>일반선택</a:t>
            </a:r>
            <a:r>
              <a:rPr lang="en-US" altLang="ko-KR" sz="1108" dirty="0">
                <a:solidFill>
                  <a:srgbClr val="000000"/>
                </a:solidFill>
                <a:latin typeface="+mj-ea"/>
                <a:ea typeface="+mj-ea"/>
              </a:rPr>
              <a:t>-&gt;</a:t>
            </a:r>
            <a:r>
              <a:rPr lang="ko-KR" altLang="en-US" sz="1108" dirty="0">
                <a:solidFill>
                  <a:srgbClr val="000000"/>
                </a:solidFill>
                <a:latin typeface="+mj-ea"/>
                <a:ea typeface="+mj-ea"/>
              </a:rPr>
              <a:t>일선 등으로 정확하게 </a:t>
            </a:r>
            <a:r>
              <a:rPr lang="ko-KR" altLang="en-US" sz="1108" dirty="0" smtClean="0">
                <a:solidFill>
                  <a:srgbClr val="000000"/>
                </a:solidFill>
                <a:latin typeface="+mj-ea"/>
                <a:ea typeface="+mj-ea"/>
              </a:rPr>
              <a:t>기재 바랍니다</a:t>
            </a:r>
            <a:r>
              <a:rPr lang="en-US" altLang="ko-KR" sz="1108" dirty="0" smtClean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endParaRPr lang="en-US" altLang="ko-KR" sz="1108" b="1" dirty="0">
              <a:solidFill>
                <a:srgbClr val="00B0F0"/>
              </a:solidFill>
              <a:latin typeface="+mj-ea"/>
              <a:ea typeface="+mj-ea"/>
            </a:endParaRPr>
          </a:p>
          <a:p>
            <a:pPr marL="316531" indent="-316531">
              <a:lnSpc>
                <a:spcPct val="150000"/>
              </a:lnSpc>
              <a:buAutoNum type="arabicPeriod"/>
            </a:pPr>
            <a:endParaRPr lang="en-US" altLang="ko-KR" sz="1108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108" dirty="0">
                <a:solidFill>
                  <a:srgbClr val="000000"/>
                </a:solidFill>
                <a:latin typeface="+mj-ea"/>
                <a:ea typeface="+mj-ea"/>
              </a:rPr>
              <a:t>문의 </a:t>
            </a:r>
            <a:r>
              <a:rPr lang="en-US" altLang="ko-KR" sz="1108" dirty="0"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z="1108" dirty="0" err="1" smtClean="0">
                <a:solidFill>
                  <a:srgbClr val="000000"/>
                </a:solidFill>
                <a:latin typeface="+mj-ea"/>
                <a:ea typeface="+mj-ea"/>
              </a:rPr>
              <a:t>행정팀</a:t>
            </a:r>
            <a:r>
              <a:rPr lang="ko-KR" altLang="en-US" sz="1108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108" dirty="0">
                <a:solidFill>
                  <a:srgbClr val="000000"/>
                </a:solidFill>
                <a:latin typeface="+mj-ea"/>
                <a:ea typeface="+mj-ea"/>
              </a:rPr>
              <a:t>2123-4187</a:t>
            </a:r>
            <a:endParaRPr lang="ko-KR" altLang="en-US" sz="1108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2873" y="1480721"/>
            <a:ext cx="4668266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수강신청 기간 및 주의사항을 반드시 </a:t>
            </a:r>
            <a:r>
              <a:rPr lang="ko-KR" altLang="en-US" sz="1662" b="1" dirty="0">
                <a:solidFill>
                  <a:srgbClr val="22228B"/>
                </a:solidFill>
                <a:latin typeface="+mj-ea"/>
                <a:ea typeface="+mj-ea"/>
              </a:rPr>
              <a:t>숙지한다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62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629" y="2896140"/>
            <a:ext cx="3072650" cy="107298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01658" y="5341209"/>
            <a:ext cx="4126451" cy="603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주의사항을 다 읽었다면 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[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수강신청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] 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탭을 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</a:b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클릭한다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62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759246" y="1449109"/>
            <a:ext cx="426152" cy="4261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15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4</a:t>
            </a:r>
            <a:endParaRPr lang="ko-KR" altLang="en-US" sz="2215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778408" y="5355804"/>
            <a:ext cx="426152" cy="4261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15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5</a:t>
            </a:r>
            <a:endParaRPr lang="ko-KR" altLang="en-US" sz="2215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cxnSp>
        <p:nvCxnSpPr>
          <p:cNvPr id="29" name="꺾인 연결선 28"/>
          <p:cNvCxnSpPr/>
          <p:nvPr/>
        </p:nvCxnSpPr>
        <p:spPr>
          <a:xfrm rot="10800000">
            <a:off x="1921448" y="1875260"/>
            <a:ext cx="1779337" cy="2041759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3692730" y="3301306"/>
            <a:ext cx="2735379" cy="1528785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529487" y="2608793"/>
            <a:ext cx="565639" cy="211198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cxnSp>
        <p:nvCxnSpPr>
          <p:cNvPr id="32" name="꺾인 연결선 31"/>
          <p:cNvCxnSpPr/>
          <p:nvPr/>
        </p:nvCxnSpPr>
        <p:spPr>
          <a:xfrm rot="5400000">
            <a:off x="1626298" y="3115141"/>
            <a:ext cx="2491415" cy="1901117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4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400" kern="0" dirty="0">
                <a:latin typeface="+mj-ea"/>
              </a:rPr>
              <a:t>5. </a:t>
            </a:r>
            <a:r>
              <a:rPr lang="ko-KR" altLang="en-US" sz="2400" kern="0" dirty="0">
                <a:latin typeface="+mj-ea"/>
              </a:rPr>
              <a:t>수강신청 </a:t>
            </a:r>
            <a:r>
              <a:rPr lang="ko-KR" altLang="en-US" sz="2400" kern="0" dirty="0" smtClean="0">
                <a:latin typeface="+mj-ea"/>
              </a:rPr>
              <a:t>안내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83" y="1760941"/>
            <a:ext cx="5725467" cy="3932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6334" y="1384707"/>
            <a:ext cx="631134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‘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전공선택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’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항목을 본인의 전공이 아닌 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[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정보전공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]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으로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변경한다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62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1020" y="5455862"/>
            <a:ext cx="3238387" cy="603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돋보기 버튼을 클릭하면 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</a:b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개설된 과목의 목록이 나타난다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62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2677009" y="1334789"/>
            <a:ext cx="426152" cy="4261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15" b="1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6</a:t>
            </a:r>
            <a:endParaRPr lang="ko-KR" altLang="en-US" sz="2215" b="1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6465737" y="5522331"/>
            <a:ext cx="426152" cy="4261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15" b="1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7</a:t>
            </a:r>
            <a:endParaRPr lang="ko-KR" altLang="en-US" sz="2215" b="1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cxnSp>
        <p:nvCxnSpPr>
          <p:cNvPr id="8" name="꺾인 연결선 7"/>
          <p:cNvCxnSpPr/>
          <p:nvPr/>
        </p:nvCxnSpPr>
        <p:spPr>
          <a:xfrm rot="10800000">
            <a:off x="2890085" y="1760942"/>
            <a:ext cx="2475020" cy="1368509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꺾인 연결선 8"/>
          <p:cNvCxnSpPr/>
          <p:nvPr/>
        </p:nvCxnSpPr>
        <p:spPr>
          <a:xfrm rot="16200000" flipH="1">
            <a:off x="5263672" y="4107189"/>
            <a:ext cx="2316687" cy="513595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모서리가 둥근 직사각형 9"/>
          <p:cNvSpPr/>
          <p:nvPr/>
        </p:nvSpPr>
        <p:spPr>
          <a:xfrm>
            <a:off x="5334317" y="2795500"/>
            <a:ext cx="586800" cy="664689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36" y="2994906"/>
            <a:ext cx="196585" cy="2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400" kern="0" dirty="0">
                <a:latin typeface="+mj-ea"/>
              </a:rPr>
              <a:t>5. </a:t>
            </a:r>
            <a:r>
              <a:rPr lang="ko-KR" altLang="en-US" sz="2400" kern="0" dirty="0">
                <a:latin typeface="+mj-ea"/>
              </a:rPr>
              <a:t>수강신청 </a:t>
            </a:r>
            <a:r>
              <a:rPr lang="ko-KR" altLang="en-US" sz="2400" kern="0" dirty="0" smtClean="0">
                <a:latin typeface="+mj-ea"/>
              </a:rPr>
              <a:t>안내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77" y="1855819"/>
            <a:ext cx="4860496" cy="3402702"/>
          </a:xfrm>
          <a:prstGeom prst="rect">
            <a:avLst/>
          </a:prstGeom>
        </p:spPr>
      </p:pic>
      <p:sp>
        <p:nvSpPr>
          <p:cNvPr id="22" name="타원 21"/>
          <p:cNvSpPr/>
          <p:nvPr/>
        </p:nvSpPr>
        <p:spPr>
          <a:xfrm>
            <a:off x="1792983" y="1362110"/>
            <a:ext cx="426152" cy="4261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15" b="1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8</a:t>
            </a:r>
            <a:endParaRPr lang="ko-KR" altLang="en-US" sz="2215" b="1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05066" y="1353835"/>
            <a:ext cx="3514104" cy="603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수강신청을 원하는 과목의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‘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종별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’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을 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</a:b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정확히 선택한다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62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24" name="꺾인 연결선 23"/>
          <p:cNvCxnSpPr>
            <a:stCxn id="25" idx="1"/>
            <a:endCxn id="22" idx="4"/>
          </p:cNvCxnSpPr>
          <p:nvPr/>
        </p:nvCxnSpPr>
        <p:spPr>
          <a:xfrm rot="10800000">
            <a:off x="2006059" y="1788263"/>
            <a:ext cx="508266" cy="2256732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모서리가 둥근 직사각형 24"/>
          <p:cNvSpPr/>
          <p:nvPr/>
        </p:nvSpPr>
        <p:spPr>
          <a:xfrm>
            <a:off x="2514326" y="3203610"/>
            <a:ext cx="398549" cy="1682768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26" name="TextBox 25"/>
          <p:cNvSpPr txBox="1"/>
          <p:nvPr/>
        </p:nvSpPr>
        <p:spPr>
          <a:xfrm>
            <a:off x="6629285" y="1256647"/>
            <a:ext cx="4531774" cy="5377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108" b="1" dirty="0">
                <a:solidFill>
                  <a:srgbClr val="00B0F0"/>
                </a:solidFill>
                <a:latin typeface="+mj-ea"/>
                <a:ea typeface="+mj-ea"/>
              </a:rPr>
              <a:t>각 과목에 해당하는</a:t>
            </a:r>
            <a:r>
              <a:rPr lang="en-US" altLang="ko-KR" sz="1108" b="1" dirty="0">
                <a:solidFill>
                  <a:srgbClr val="00B0F0"/>
                </a:solidFill>
                <a:latin typeface="+mj-ea"/>
                <a:ea typeface="+mj-ea"/>
              </a:rPr>
              <a:t>‘</a:t>
            </a:r>
            <a:r>
              <a:rPr lang="ko-KR" altLang="en-US" sz="1108" b="1" dirty="0">
                <a:solidFill>
                  <a:srgbClr val="00B0F0"/>
                </a:solidFill>
                <a:latin typeface="+mj-ea"/>
                <a:ea typeface="+mj-ea"/>
              </a:rPr>
              <a:t>종별</a:t>
            </a:r>
            <a:r>
              <a:rPr lang="en-US" altLang="ko-KR" sz="1108" b="1" dirty="0">
                <a:solidFill>
                  <a:srgbClr val="00B0F0"/>
                </a:solidFill>
                <a:latin typeface="+mj-ea"/>
                <a:ea typeface="+mj-ea"/>
              </a:rPr>
              <a:t>’</a:t>
            </a:r>
            <a:r>
              <a:rPr lang="ko-KR" altLang="en-US" sz="1108" b="1" dirty="0">
                <a:solidFill>
                  <a:srgbClr val="00B0F0"/>
                </a:solidFill>
                <a:latin typeface="+mj-ea"/>
                <a:ea typeface="+mj-ea"/>
              </a:rPr>
              <a:t>정보는 정보대학원 홈페이지의 </a:t>
            </a:r>
            <a:r>
              <a:rPr lang="en-US" altLang="ko-KR" sz="1108" b="1" dirty="0">
                <a:solidFill>
                  <a:srgbClr val="00B0F0"/>
                </a:solidFill>
                <a:latin typeface="+mj-ea"/>
                <a:ea typeface="+mj-ea"/>
              </a:rPr>
              <a:t/>
            </a:r>
            <a:br>
              <a:rPr lang="en-US" altLang="ko-KR" sz="1108" b="1" dirty="0">
                <a:solidFill>
                  <a:srgbClr val="00B0F0"/>
                </a:solidFill>
                <a:latin typeface="+mj-ea"/>
                <a:ea typeface="+mj-ea"/>
              </a:rPr>
            </a:br>
            <a:r>
              <a:rPr lang="en-US" altLang="ko-KR" sz="1108" b="1" dirty="0">
                <a:solidFill>
                  <a:srgbClr val="00B0F0"/>
                </a:solidFill>
                <a:latin typeface="+mj-ea"/>
                <a:ea typeface="+mj-ea"/>
              </a:rPr>
              <a:t>[</a:t>
            </a:r>
            <a:r>
              <a:rPr lang="ko-KR" altLang="en-US" sz="1108" b="1" dirty="0">
                <a:solidFill>
                  <a:srgbClr val="00B0F0"/>
                </a:solidFill>
                <a:latin typeface="+mj-ea"/>
                <a:ea typeface="+mj-ea"/>
              </a:rPr>
              <a:t>학사안내</a:t>
            </a:r>
            <a:r>
              <a:rPr lang="en-US" altLang="ko-KR" sz="1108" b="1" dirty="0">
                <a:solidFill>
                  <a:srgbClr val="00B0F0"/>
                </a:solidFill>
                <a:latin typeface="+mj-ea"/>
                <a:ea typeface="+mj-ea"/>
              </a:rPr>
              <a:t>]-[</a:t>
            </a:r>
            <a:r>
              <a:rPr lang="ko-KR" altLang="en-US" sz="1108" b="1" dirty="0">
                <a:solidFill>
                  <a:srgbClr val="00B0F0"/>
                </a:solidFill>
                <a:latin typeface="+mj-ea"/>
                <a:ea typeface="+mj-ea"/>
              </a:rPr>
              <a:t>교과목</a:t>
            </a:r>
            <a:r>
              <a:rPr lang="en-US" altLang="ko-KR" sz="1108" b="1" dirty="0">
                <a:solidFill>
                  <a:srgbClr val="00B0F0"/>
                </a:solidFill>
                <a:latin typeface="+mj-ea"/>
                <a:ea typeface="+mj-ea"/>
              </a:rPr>
              <a:t>] </a:t>
            </a:r>
            <a:r>
              <a:rPr lang="ko-KR" altLang="en-US" sz="1108" b="1" dirty="0">
                <a:solidFill>
                  <a:srgbClr val="00B0F0"/>
                </a:solidFill>
                <a:latin typeface="+mj-ea"/>
                <a:ea typeface="+mj-ea"/>
              </a:rPr>
              <a:t>메뉴의 내용을 참조한다</a:t>
            </a:r>
            <a:r>
              <a:rPr lang="en-US" altLang="ko-KR" sz="1108" b="1" dirty="0">
                <a:solidFill>
                  <a:srgbClr val="00B0F0"/>
                </a:solidFill>
                <a:latin typeface="+mj-ea"/>
                <a:ea typeface="+mj-ea"/>
              </a:rPr>
              <a:t>.</a:t>
            </a:r>
          </a:p>
          <a:p>
            <a:pPr algn="just"/>
            <a:endParaRPr lang="en-US" altLang="ko-KR" sz="1108" b="1" dirty="0">
              <a:solidFill>
                <a:srgbClr val="00B0F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b="1" dirty="0">
              <a:solidFill>
                <a:srgbClr val="00B0F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b="1" dirty="0">
              <a:solidFill>
                <a:srgbClr val="00B0F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b="1" dirty="0">
              <a:solidFill>
                <a:schemeClr val="accent1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b="1" dirty="0">
              <a:solidFill>
                <a:schemeClr val="accent1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b="1" dirty="0">
              <a:solidFill>
                <a:schemeClr val="accent1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b="1" dirty="0">
              <a:solidFill>
                <a:schemeClr val="accent1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b="1" dirty="0">
              <a:solidFill>
                <a:schemeClr val="accent1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b="1" dirty="0">
              <a:solidFill>
                <a:schemeClr val="accent1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b="1" dirty="0">
              <a:solidFill>
                <a:schemeClr val="accent1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b="1" dirty="0">
              <a:solidFill>
                <a:schemeClr val="accent1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b="1" dirty="0">
              <a:solidFill>
                <a:schemeClr val="accent1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b="1" dirty="0">
              <a:solidFill>
                <a:schemeClr val="accent1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b="1" dirty="0">
              <a:solidFill>
                <a:schemeClr val="accent1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b="1" dirty="0">
              <a:solidFill>
                <a:schemeClr val="accent1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dirty="0">
              <a:solidFill>
                <a:srgbClr val="FF000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dirty="0">
              <a:solidFill>
                <a:srgbClr val="FF000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/>
            <a:endParaRPr lang="en-US" altLang="ko-KR" sz="1108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just"/>
            <a:endParaRPr lang="en-US" altLang="ko-KR" sz="1108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/>
            <a:r>
              <a:rPr lang="en-US" altLang="ko-KR" sz="1108" dirty="0" smtClean="0">
                <a:solidFill>
                  <a:srgbClr val="FF0000"/>
                </a:solidFill>
                <a:latin typeface="+mj-ea"/>
                <a:ea typeface="+mj-ea"/>
              </a:rPr>
              <a:t>※ 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주의</a:t>
            </a:r>
            <a:endParaRPr lang="en-US" altLang="ko-KR" sz="1108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/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본인의 </a:t>
            </a:r>
            <a:r>
              <a:rPr lang="ko-KR" altLang="en-US" sz="1108" dirty="0" smtClean="0">
                <a:solidFill>
                  <a:srgbClr val="FF0000"/>
                </a:solidFill>
                <a:latin typeface="+mj-ea"/>
                <a:ea typeface="+mj-ea"/>
              </a:rPr>
              <a:t>입학 연도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학기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및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전공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과정에 해당되는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‘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종별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’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지정해야 합니다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. </a:t>
            </a:r>
            <a:r>
              <a:rPr lang="ko-KR" altLang="en-US" sz="1108" dirty="0" smtClean="0">
                <a:solidFill>
                  <a:srgbClr val="FF0000"/>
                </a:solidFill>
                <a:latin typeface="+mj-ea"/>
                <a:ea typeface="+mj-ea"/>
              </a:rPr>
              <a:t>입학 학기 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및 과정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석사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박사 등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마다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교과목에 대한 종별이 다를 수 있습니다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  <a:p>
            <a:pPr algn="just"/>
            <a:endParaRPr lang="en-US" altLang="ko-KR" sz="1108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algn="just"/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※ 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주의</a:t>
            </a:r>
            <a:endParaRPr lang="en-US" altLang="ko-KR" sz="1108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/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수강신청 내역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종별 및 과목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은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108" dirty="0">
                <a:solidFill>
                  <a:srgbClr val="FF0000"/>
                </a:solidFill>
                <a:latin typeface="+mj-ea"/>
                <a:ea typeface="+mj-ea"/>
              </a:rPr>
              <a:t>수강신청 승인서에 기재된 정보와 일치해야 합니다</a:t>
            </a:r>
            <a:r>
              <a:rPr lang="en-US" altLang="ko-KR" sz="1108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  <a:p>
            <a:pPr algn="just"/>
            <a:endParaRPr lang="en-US" altLang="ko-KR" sz="1108" dirty="0">
              <a:solidFill>
                <a:schemeClr val="bg2">
                  <a:lumMod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endParaRPr lang="ko-KR" altLang="en-US" sz="1108" dirty="0">
              <a:solidFill>
                <a:srgbClr val="00000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1143" y="5084369"/>
            <a:ext cx="2060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</a:rPr>
              <a:t>공통필수 → 공통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</a:rPr>
              <a:t>전공필수 → </a:t>
            </a:r>
            <a:r>
              <a:rPr lang="ko-KR" altLang="en-US" sz="1400" dirty="0" err="1">
                <a:solidFill>
                  <a:srgbClr val="000000"/>
                </a:solidFill>
                <a:latin typeface="+mj-ea"/>
                <a:ea typeface="+mj-ea"/>
              </a:rPr>
              <a:t>전필</a:t>
            </a:r>
            <a:endParaRPr lang="en-US" altLang="ko-KR" sz="140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</a:rPr>
              <a:t>전공심화 → 전심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</a:rPr>
              <a:t>일반선택 → 일선</a:t>
            </a:r>
            <a:endParaRPr lang="en-US" altLang="ko-KR" sz="14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91177" y="5084370"/>
            <a:ext cx="2658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</a:rPr>
              <a:t>전공연구세미나 → 세미나 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  <a:t/>
            </a:r>
            <a:b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</a:b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</a:rPr>
              <a:t>박사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</a:rPr>
              <a:t>통합과정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140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</a:rPr>
              <a:t>연구방법론 → 방법론 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  <a:t/>
            </a:r>
            <a:b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</a:b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</a:rPr>
              <a:t>박사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</a:rPr>
              <a:t>통합과정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</p:txBody>
      </p:sp>
      <p:grpSp>
        <p:nvGrpSpPr>
          <p:cNvPr id="31" name="그룹 30"/>
          <p:cNvGrpSpPr/>
          <p:nvPr/>
        </p:nvGrpSpPr>
        <p:grpSpPr>
          <a:xfrm>
            <a:off x="7446374" y="1855819"/>
            <a:ext cx="2725226" cy="2193474"/>
            <a:chOff x="828452" y="241124"/>
            <a:chExt cx="9400069" cy="6542448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52" y="241124"/>
              <a:ext cx="9400069" cy="6542448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7557" y="834213"/>
              <a:ext cx="8551234" cy="5481527"/>
            </a:xfrm>
            <a:prstGeom prst="rect">
              <a:avLst/>
            </a:prstGeom>
          </p:spPr>
        </p:pic>
      </p:grpSp>
      <p:sp>
        <p:nvSpPr>
          <p:cNvPr id="34" name="모서리가 둥근 직사각형 33"/>
          <p:cNvSpPr/>
          <p:nvPr/>
        </p:nvSpPr>
        <p:spPr>
          <a:xfrm>
            <a:off x="9241035" y="3118729"/>
            <a:ext cx="664689" cy="199408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cxnSp>
        <p:nvCxnSpPr>
          <p:cNvPr id="35" name="꺾인 연결선 34"/>
          <p:cNvCxnSpPr/>
          <p:nvPr/>
        </p:nvCxnSpPr>
        <p:spPr>
          <a:xfrm rot="10800000" flipV="1">
            <a:off x="7489493" y="3212575"/>
            <a:ext cx="1728192" cy="1217857"/>
          </a:xfrm>
          <a:prstGeom prst="bentConnector3">
            <a:avLst>
              <a:gd name="adj1" fmla="val 113228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70562" y="3949450"/>
            <a:ext cx="3080389" cy="773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ko-KR" altLang="en-US" sz="923" dirty="0">
                <a:solidFill>
                  <a:srgbClr val="000000"/>
                </a:solidFill>
                <a:latin typeface="+mj-ea"/>
                <a:ea typeface="+mj-ea"/>
              </a:rPr>
              <a:t>정보대학원 홈페이지에서</a:t>
            </a:r>
            <a: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  <a:t/>
            </a:r>
            <a:b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</a:br>
            <a: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  <a:t>2. [</a:t>
            </a:r>
            <a:r>
              <a:rPr lang="ko-KR" altLang="en-US" sz="923" dirty="0">
                <a:solidFill>
                  <a:srgbClr val="000000"/>
                </a:solidFill>
                <a:latin typeface="+mj-ea"/>
                <a:ea typeface="+mj-ea"/>
              </a:rPr>
              <a:t>학사안내</a:t>
            </a:r>
            <a: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  <a:t>] – [</a:t>
            </a:r>
            <a:r>
              <a:rPr lang="ko-KR" altLang="en-US" sz="923" dirty="0">
                <a:solidFill>
                  <a:srgbClr val="000000"/>
                </a:solidFill>
                <a:latin typeface="+mj-ea"/>
                <a:ea typeface="+mj-ea"/>
              </a:rPr>
              <a:t>교과목</a:t>
            </a:r>
            <a: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  <a:t>] </a:t>
            </a:r>
            <a:r>
              <a:rPr lang="ko-KR" altLang="en-US" sz="923" dirty="0">
                <a:solidFill>
                  <a:srgbClr val="000000"/>
                </a:solidFill>
                <a:latin typeface="+mj-ea"/>
                <a:ea typeface="+mj-ea"/>
              </a:rPr>
              <a:t>메뉴로 이동 후</a:t>
            </a:r>
            <a:endParaRPr lang="en-US" altLang="ko-KR" sz="923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l"/>
            <a: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923" dirty="0">
                <a:solidFill>
                  <a:srgbClr val="000000"/>
                </a:solidFill>
                <a:latin typeface="+mj-ea"/>
                <a:ea typeface="+mj-ea"/>
              </a:rPr>
              <a:t>본인이 입학한 학기를 선택</a:t>
            </a:r>
            <a: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  <a:t/>
            </a:r>
            <a:b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</a:br>
            <a: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  <a:t>4. </a:t>
            </a:r>
            <a:r>
              <a:rPr lang="ko-KR" altLang="en-US" sz="923" dirty="0">
                <a:solidFill>
                  <a:srgbClr val="000000"/>
                </a:solidFill>
                <a:latin typeface="+mj-ea"/>
                <a:ea typeface="+mj-ea"/>
              </a:rPr>
              <a:t>본인의 전공</a:t>
            </a:r>
            <a: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923" dirty="0">
                <a:solidFill>
                  <a:srgbClr val="000000"/>
                </a:solidFill>
                <a:latin typeface="+mj-ea"/>
                <a:ea typeface="+mj-ea"/>
              </a:rPr>
              <a:t>과정</a:t>
            </a:r>
            <a: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923" dirty="0">
                <a:solidFill>
                  <a:srgbClr val="000000"/>
                </a:solidFill>
                <a:latin typeface="+mj-ea"/>
                <a:ea typeface="+mj-ea"/>
              </a:rPr>
              <a:t>석사</a:t>
            </a:r>
            <a: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  <a:t>,</a:t>
            </a:r>
            <a:r>
              <a:rPr lang="ko-KR" altLang="en-US" sz="923" dirty="0">
                <a:solidFill>
                  <a:srgbClr val="000000"/>
                </a:solidFill>
                <a:latin typeface="+mj-ea"/>
                <a:ea typeface="+mj-ea"/>
              </a:rPr>
              <a:t>박사</a:t>
            </a:r>
            <a: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ko-KR" altLang="en-US" sz="923" dirty="0">
                <a:solidFill>
                  <a:srgbClr val="000000"/>
                </a:solidFill>
                <a:latin typeface="+mj-ea"/>
                <a:ea typeface="+mj-ea"/>
              </a:rPr>
              <a:t>통합</a:t>
            </a:r>
            <a:r>
              <a:rPr lang="en-US" altLang="ko-KR" sz="923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  <a:r>
              <a:rPr lang="ko-KR" altLang="en-US" sz="923" dirty="0">
                <a:solidFill>
                  <a:srgbClr val="000000"/>
                </a:solidFill>
                <a:latin typeface="+mj-ea"/>
                <a:ea typeface="+mj-ea"/>
              </a:rPr>
              <a:t>을 찾아 참조</a:t>
            </a:r>
            <a:endParaRPr lang="en-US" altLang="ko-KR" sz="923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l"/>
            <a:endParaRPr lang="ko-KR" altLang="en-US" sz="738" dirty="0">
              <a:solidFill>
                <a:schemeClr val="bg2">
                  <a:lumMod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06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400" kern="0" dirty="0">
                <a:latin typeface="+mj-ea"/>
              </a:rPr>
              <a:t>5. </a:t>
            </a:r>
            <a:r>
              <a:rPr lang="ko-KR" altLang="en-US" sz="2400" kern="0" dirty="0">
                <a:latin typeface="+mj-ea"/>
              </a:rPr>
              <a:t>수강신청 </a:t>
            </a:r>
            <a:r>
              <a:rPr lang="ko-KR" altLang="en-US" sz="2400" kern="0" dirty="0" smtClean="0">
                <a:latin typeface="+mj-ea"/>
              </a:rPr>
              <a:t>안내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23" y="1809892"/>
            <a:ext cx="5846843" cy="3882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2096" y="1228745"/>
            <a:ext cx="697178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‘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종별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’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선택 후 해당 과목의 학정번호를 클릭하면 수강신청이 완료된다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62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7970" y="1561090"/>
            <a:ext cx="5408803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62" b="1" dirty="0">
                <a:solidFill>
                  <a:srgbClr val="000000"/>
                </a:solidFill>
                <a:latin typeface="+mj-ea"/>
                <a:ea typeface="+mj-ea"/>
              </a:rPr>
              <a:t>추가할 과목이 있다면           </a:t>
            </a:r>
            <a:r>
              <a:rPr lang="ko-KR" altLang="en-US" sz="1662" b="1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662" b="1" dirty="0">
                <a:solidFill>
                  <a:srgbClr val="000000"/>
                </a:solidFill>
                <a:latin typeface="+mj-ea"/>
                <a:ea typeface="+mj-ea"/>
              </a:rPr>
              <a:t>의 과정을 반복한다</a:t>
            </a:r>
            <a:r>
              <a:rPr lang="en-US" altLang="ko-KR" sz="1662" b="1" dirty="0">
                <a:solidFill>
                  <a:srgbClr val="000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4876902" y="1612860"/>
            <a:ext cx="272289" cy="2722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77" b="1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8</a:t>
            </a:r>
            <a:endParaRPr lang="ko-KR" altLang="en-US" sz="1477" b="1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5278922" y="1612861"/>
            <a:ext cx="272289" cy="2722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77" b="1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9</a:t>
            </a:r>
            <a:endParaRPr lang="ko-KR" altLang="en-US" sz="1477" b="1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155953" y="1229657"/>
            <a:ext cx="426152" cy="4261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15" b="1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9</a:t>
            </a:r>
            <a:endParaRPr lang="ko-KR" altLang="en-US" sz="2215" b="1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cxnSp>
        <p:nvCxnSpPr>
          <p:cNvPr id="9" name="꺾인 연결선 8"/>
          <p:cNvCxnSpPr/>
          <p:nvPr/>
        </p:nvCxnSpPr>
        <p:spPr>
          <a:xfrm rot="10800000">
            <a:off x="2369031" y="1655809"/>
            <a:ext cx="2442416" cy="1796123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모서리가 둥근 직사각형 9"/>
          <p:cNvSpPr/>
          <p:nvPr/>
        </p:nvSpPr>
        <p:spPr>
          <a:xfrm>
            <a:off x="4811446" y="3384525"/>
            <a:ext cx="460131" cy="134814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346163" y="4517551"/>
            <a:ext cx="4200236" cy="148395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cxnSp>
        <p:nvCxnSpPr>
          <p:cNvPr id="12" name="꺾인 연결선 11"/>
          <p:cNvCxnSpPr/>
          <p:nvPr/>
        </p:nvCxnSpPr>
        <p:spPr>
          <a:xfrm rot="16200000" flipH="1">
            <a:off x="6099756" y="5012471"/>
            <a:ext cx="1185221" cy="492170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8451" y="5549225"/>
            <a:ext cx="3502099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662" b="1" dirty="0">
                <a:solidFill>
                  <a:srgbClr val="000000"/>
                </a:solidFill>
                <a:latin typeface="+mj-ea"/>
                <a:ea typeface="+mj-ea"/>
              </a:rPr>
              <a:t>수강신청이 완료된 과목은 </a:t>
            </a:r>
            <a:r>
              <a:rPr lang="en-US" altLang="ko-KR" sz="1662" b="1" dirty="0">
                <a:solidFill>
                  <a:srgbClr val="000000"/>
                </a:solidFill>
                <a:latin typeface="+mj-ea"/>
                <a:ea typeface="+mj-ea"/>
              </a:rPr>
              <a:t/>
            </a:r>
            <a:br>
              <a:rPr lang="en-US" altLang="ko-KR" sz="1662" b="1" dirty="0">
                <a:solidFill>
                  <a:srgbClr val="000000"/>
                </a:solidFill>
                <a:latin typeface="+mj-ea"/>
                <a:ea typeface="+mj-ea"/>
              </a:rPr>
            </a:br>
            <a:r>
              <a:rPr lang="ko-KR" altLang="en-US" sz="1662" b="1" dirty="0">
                <a:solidFill>
                  <a:srgbClr val="000000"/>
                </a:solidFill>
                <a:latin typeface="+mj-ea"/>
                <a:ea typeface="+mj-ea"/>
              </a:rPr>
              <a:t>하단의 </a:t>
            </a:r>
            <a:r>
              <a:rPr lang="en-US" altLang="ko-KR" sz="1662" b="1" dirty="0">
                <a:solidFill>
                  <a:srgbClr val="000000"/>
                </a:solidFill>
                <a:latin typeface="+mj-ea"/>
                <a:ea typeface="+mj-ea"/>
              </a:rPr>
              <a:t>[</a:t>
            </a:r>
            <a:r>
              <a:rPr lang="ko-KR" altLang="en-US" sz="1662" b="1" dirty="0">
                <a:solidFill>
                  <a:srgbClr val="000000"/>
                </a:solidFill>
                <a:latin typeface="+mj-ea"/>
                <a:ea typeface="+mj-ea"/>
              </a:rPr>
              <a:t>수강신청내역</a:t>
            </a:r>
            <a:r>
              <a:rPr lang="en-US" altLang="ko-KR" sz="1662" b="1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r>
              <a:rPr lang="ko-KR" altLang="en-US" sz="1662" b="1" dirty="0">
                <a:solidFill>
                  <a:srgbClr val="000000"/>
                </a:solidFill>
                <a:latin typeface="+mj-ea"/>
                <a:ea typeface="+mj-ea"/>
              </a:rPr>
              <a:t>에 표시된다</a:t>
            </a:r>
            <a:r>
              <a:rPr lang="en-US" altLang="ko-KR" sz="1662" b="1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4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400" kern="0" dirty="0">
                <a:latin typeface="+mj-ea"/>
              </a:rPr>
              <a:t>5. </a:t>
            </a:r>
            <a:r>
              <a:rPr lang="ko-KR" altLang="en-US" sz="2400" kern="0" dirty="0">
                <a:latin typeface="+mj-ea"/>
              </a:rPr>
              <a:t>수강신청 </a:t>
            </a:r>
            <a:r>
              <a:rPr lang="ko-KR" altLang="en-US" sz="2400" kern="0" dirty="0" smtClean="0">
                <a:latin typeface="+mj-ea"/>
              </a:rPr>
              <a:t>안내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67" y="2150344"/>
            <a:ext cx="2585123" cy="2924633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모서리가 둥근 직사각형 3"/>
          <p:cNvSpPr/>
          <p:nvPr/>
        </p:nvSpPr>
        <p:spPr>
          <a:xfrm>
            <a:off x="4500294" y="2615627"/>
            <a:ext cx="2766502" cy="206053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8" b="1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ko-KR" altLang="en-US" sz="1108" b="1" dirty="0">
                <a:solidFill>
                  <a:srgbClr val="000000"/>
                </a:solidFill>
                <a:latin typeface="+mj-ea"/>
                <a:ea typeface="+mj-ea"/>
              </a:rPr>
              <a:t>수강신청내역</a:t>
            </a:r>
          </a:p>
          <a:p>
            <a:pPr algn="l"/>
            <a:r>
              <a:rPr lang="en-US" altLang="ko-KR" sz="1108" b="1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1108" b="1" dirty="0">
                <a:solidFill>
                  <a:srgbClr val="000000"/>
                </a:solidFill>
                <a:latin typeface="+mj-ea"/>
                <a:ea typeface="+mj-ea"/>
              </a:rPr>
              <a:t>수강신청 승인서</a:t>
            </a:r>
          </a:p>
          <a:p>
            <a:pPr algn="l"/>
            <a:r>
              <a:rPr lang="en-US" altLang="ko-KR" sz="1108" b="1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1108" b="1" dirty="0" err="1" smtClean="0">
                <a:solidFill>
                  <a:srgbClr val="000000"/>
                </a:solidFill>
                <a:latin typeface="+mj-ea"/>
                <a:ea typeface="+mj-ea"/>
              </a:rPr>
              <a:t>입학연도</a:t>
            </a:r>
            <a:r>
              <a:rPr lang="en-US" altLang="ko-KR" sz="1108" b="1" dirty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ko-KR" altLang="en-US" sz="1108" b="1" dirty="0">
                <a:solidFill>
                  <a:srgbClr val="000000"/>
                </a:solidFill>
                <a:latin typeface="+mj-ea"/>
                <a:ea typeface="+mj-ea"/>
              </a:rPr>
              <a:t>전공</a:t>
            </a:r>
            <a:r>
              <a:rPr lang="en-US" altLang="ko-KR" sz="1108" b="1" dirty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ko-KR" altLang="en-US" sz="1108" b="1" dirty="0">
                <a:solidFill>
                  <a:srgbClr val="000000"/>
                </a:solidFill>
                <a:latin typeface="+mj-ea"/>
                <a:ea typeface="+mj-ea"/>
              </a:rPr>
              <a:t>과정별 </a:t>
            </a:r>
            <a:r>
              <a:rPr lang="ko-KR" altLang="en-US" sz="1108" b="1" dirty="0" smtClean="0">
                <a:solidFill>
                  <a:srgbClr val="000000"/>
                </a:solidFill>
                <a:latin typeface="+mj-ea"/>
                <a:ea typeface="+mj-ea"/>
              </a:rPr>
              <a:t>교과목 정보</a:t>
            </a:r>
            <a:endParaRPr lang="ko-KR" altLang="en-US" sz="1108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endParaRPr lang="ko-KR" altLang="en-US" sz="1292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1292" dirty="0">
                <a:solidFill>
                  <a:srgbClr val="000000"/>
                </a:solidFill>
                <a:latin typeface="+mj-ea"/>
                <a:ea typeface="+mj-ea"/>
              </a:rPr>
              <a:t>위 </a:t>
            </a:r>
            <a:r>
              <a:rPr lang="en-US" altLang="ko-KR" sz="1292" dirty="0">
                <a:solidFill>
                  <a:srgbClr val="000000"/>
                </a:solidFill>
                <a:latin typeface="+mj-ea"/>
                <a:ea typeface="+mj-ea"/>
              </a:rPr>
              <a:t>3</a:t>
            </a:r>
            <a:r>
              <a:rPr lang="ko-KR" altLang="en-US" sz="1292" dirty="0">
                <a:solidFill>
                  <a:srgbClr val="000000"/>
                </a:solidFill>
                <a:latin typeface="+mj-ea"/>
                <a:ea typeface="+mj-ea"/>
              </a:rPr>
              <a:t>가지 정보에 등록된 </a:t>
            </a:r>
            <a:r>
              <a:rPr lang="en-US" altLang="ko-KR" sz="1292" dirty="0">
                <a:solidFill>
                  <a:srgbClr val="000000"/>
                </a:solidFill>
                <a:latin typeface="+mj-ea"/>
                <a:ea typeface="+mj-ea"/>
              </a:rPr>
              <a:t/>
            </a:r>
            <a:br>
              <a:rPr lang="en-US" altLang="ko-KR" sz="1292" dirty="0">
                <a:solidFill>
                  <a:srgbClr val="000000"/>
                </a:solidFill>
                <a:latin typeface="+mj-ea"/>
                <a:ea typeface="+mj-ea"/>
              </a:rPr>
            </a:br>
            <a:r>
              <a:rPr lang="ko-KR" altLang="en-US" sz="1292" dirty="0">
                <a:solidFill>
                  <a:srgbClr val="000000"/>
                </a:solidFill>
                <a:latin typeface="+mj-ea"/>
                <a:ea typeface="+mj-ea"/>
              </a:rPr>
              <a:t>과목별 종별이 </a:t>
            </a:r>
            <a:r>
              <a:rPr lang="en-US" altLang="ko-KR" sz="1292" dirty="0">
                <a:solidFill>
                  <a:srgbClr val="000000"/>
                </a:solidFill>
                <a:latin typeface="+mj-ea"/>
                <a:ea typeface="+mj-ea"/>
              </a:rPr>
              <a:t/>
            </a:r>
            <a:br>
              <a:rPr lang="en-US" altLang="ko-KR" sz="1292" dirty="0">
                <a:solidFill>
                  <a:srgbClr val="000000"/>
                </a:solidFill>
                <a:latin typeface="+mj-ea"/>
                <a:ea typeface="+mj-ea"/>
              </a:rPr>
            </a:br>
            <a:r>
              <a:rPr lang="ko-KR" altLang="en-US" sz="1292" dirty="0">
                <a:solidFill>
                  <a:srgbClr val="000000"/>
                </a:solidFill>
                <a:latin typeface="+mj-ea"/>
                <a:ea typeface="+mj-ea"/>
              </a:rPr>
              <a:t>일치하는지 확인합니다</a:t>
            </a:r>
            <a:r>
              <a:rPr lang="en-US" altLang="ko-KR" sz="1292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endParaRPr lang="ko-KR" altLang="en-US" sz="1292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96" y="1487108"/>
            <a:ext cx="3190669" cy="2258929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7266796" y="3976454"/>
            <a:ext cx="3124039" cy="2193474"/>
            <a:chOff x="828452" y="241124"/>
            <a:chExt cx="9400069" cy="6542448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52" y="241124"/>
              <a:ext cx="9400069" cy="6542448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7557" y="834213"/>
              <a:ext cx="8551234" cy="548152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111581" y="1267066"/>
            <a:ext cx="4379725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수강신청내역의 종별을 다시 한번 확인한다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62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0278" y="1819231"/>
            <a:ext cx="3323588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77" b="1" dirty="0" smtClean="0">
                <a:solidFill>
                  <a:srgbClr val="000000"/>
                </a:solidFill>
                <a:latin typeface="+mj-ea"/>
                <a:ea typeface="+mj-ea"/>
              </a:rPr>
              <a:t>수강신청 </a:t>
            </a:r>
            <a:r>
              <a:rPr lang="ko-KR" altLang="en-US" sz="1477" b="1" dirty="0">
                <a:solidFill>
                  <a:srgbClr val="000000"/>
                </a:solidFill>
                <a:latin typeface="+mj-ea"/>
                <a:ea typeface="+mj-ea"/>
              </a:rPr>
              <a:t>승인서</a:t>
            </a:r>
            <a:endParaRPr lang="en-US" altLang="ko-KR" sz="1477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022577" y="3772038"/>
            <a:ext cx="421348" cy="771188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cxnSp>
        <p:nvCxnSpPr>
          <p:cNvPr id="12" name="꺾인 연결선 11"/>
          <p:cNvCxnSpPr/>
          <p:nvPr/>
        </p:nvCxnSpPr>
        <p:spPr>
          <a:xfrm flipV="1">
            <a:off x="2311504" y="3645895"/>
            <a:ext cx="2259427" cy="126144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꺾인 연결선 12"/>
          <p:cNvCxnSpPr/>
          <p:nvPr/>
        </p:nvCxnSpPr>
        <p:spPr>
          <a:xfrm rot="10800000">
            <a:off x="5900311" y="2615627"/>
            <a:ext cx="2003659" cy="464762"/>
          </a:xfrm>
          <a:prstGeom prst="bentConnector4">
            <a:avLst>
              <a:gd name="adj1" fmla="val 16826"/>
              <a:gd name="adj2" fmla="val 145403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7495563" y="5274384"/>
            <a:ext cx="2658757" cy="782769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cxnSp>
        <p:nvCxnSpPr>
          <p:cNvPr id="15" name="꺾인 연결선 14"/>
          <p:cNvCxnSpPr/>
          <p:nvPr/>
        </p:nvCxnSpPr>
        <p:spPr>
          <a:xfrm rot="10800000">
            <a:off x="5900309" y="4676163"/>
            <a:ext cx="1595254" cy="989605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>
          <a:xfrm>
            <a:off x="1650278" y="1267066"/>
            <a:ext cx="426152" cy="4261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215" b="1" spc="-185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10</a:t>
            </a:r>
            <a:endParaRPr lang="ko-KR" altLang="en-US" sz="2215" b="1" spc="-185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55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400" kern="0" dirty="0">
                <a:latin typeface="+mj-ea"/>
              </a:rPr>
              <a:t>5. </a:t>
            </a:r>
            <a:r>
              <a:rPr lang="ko-KR" altLang="en-US" sz="2400" kern="0" dirty="0">
                <a:latin typeface="+mj-ea"/>
              </a:rPr>
              <a:t>수강신청 </a:t>
            </a:r>
            <a:r>
              <a:rPr lang="ko-KR" altLang="en-US" sz="2400" kern="0" dirty="0" smtClean="0">
                <a:latin typeface="+mj-ea"/>
              </a:rPr>
              <a:t>안내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4330" y="2552874"/>
            <a:ext cx="4186518" cy="213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77" dirty="0">
                <a:latin typeface="맑은 고딕"/>
                <a:ea typeface="맑은 고딕"/>
              </a:rPr>
              <a:t>• </a:t>
            </a:r>
            <a:r>
              <a:rPr lang="ko-KR" altLang="en-US" sz="1477" dirty="0">
                <a:latin typeface="+mj-ea"/>
                <a:ea typeface="+mj-ea"/>
              </a:rPr>
              <a:t>정보대학원 </a:t>
            </a:r>
            <a:r>
              <a:rPr lang="ko-KR" altLang="en-US" sz="1477" dirty="0" err="1" smtClean="0">
                <a:latin typeface="+mj-ea"/>
                <a:ea typeface="+mj-ea"/>
              </a:rPr>
              <a:t>행정팀</a:t>
            </a:r>
            <a:endParaRPr lang="en-US" altLang="ko-KR" sz="1477" dirty="0">
              <a:latin typeface="+mj-ea"/>
              <a:ea typeface="+mj-ea"/>
            </a:endParaRPr>
          </a:p>
          <a:p>
            <a:pPr algn="just"/>
            <a:endParaRPr lang="en-US" altLang="ko-KR" sz="1477" dirty="0">
              <a:latin typeface="+mj-ea"/>
              <a:ea typeface="+mj-ea"/>
            </a:endParaRPr>
          </a:p>
          <a:p>
            <a:pPr algn="just"/>
            <a:r>
              <a:rPr lang="en-US" altLang="ko-KR" sz="1477" dirty="0">
                <a:latin typeface="+mj-ea"/>
                <a:ea typeface="+mj-ea"/>
              </a:rPr>
              <a:t>- </a:t>
            </a:r>
            <a:r>
              <a:rPr lang="ko-KR" altLang="en-US" sz="1477" dirty="0">
                <a:latin typeface="+mj-ea"/>
                <a:ea typeface="+mj-ea"/>
              </a:rPr>
              <a:t>위치 </a:t>
            </a:r>
            <a:r>
              <a:rPr lang="en-US" altLang="ko-KR" sz="1477" dirty="0">
                <a:latin typeface="+mj-ea"/>
                <a:ea typeface="+mj-ea"/>
              </a:rPr>
              <a:t>: 606</a:t>
            </a:r>
            <a:r>
              <a:rPr lang="ko-KR" altLang="en-US" sz="1477" dirty="0">
                <a:latin typeface="+mj-ea"/>
                <a:ea typeface="+mj-ea"/>
              </a:rPr>
              <a:t>동</a:t>
            </a:r>
            <a:r>
              <a:rPr lang="en-US" altLang="ko-KR" sz="1477" dirty="0">
                <a:latin typeface="+mj-ea"/>
                <a:ea typeface="+mj-ea"/>
              </a:rPr>
              <a:t>(</a:t>
            </a:r>
            <a:r>
              <a:rPr lang="ko-KR" altLang="en-US" sz="1477" dirty="0">
                <a:latin typeface="+mj-ea"/>
                <a:ea typeface="+mj-ea"/>
              </a:rPr>
              <a:t>새천년관</a:t>
            </a:r>
            <a:r>
              <a:rPr lang="en-US" altLang="ko-KR" sz="1477" dirty="0">
                <a:latin typeface="+mj-ea"/>
                <a:ea typeface="+mj-ea"/>
              </a:rPr>
              <a:t>)</a:t>
            </a:r>
            <a:r>
              <a:rPr lang="ko-KR" altLang="en-US" sz="1477" dirty="0">
                <a:latin typeface="+mj-ea"/>
                <a:ea typeface="+mj-ea"/>
              </a:rPr>
              <a:t> </a:t>
            </a:r>
            <a:r>
              <a:rPr lang="en-US" altLang="ko-KR" sz="1477" dirty="0" smtClean="0">
                <a:latin typeface="+mj-ea"/>
                <a:ea typeface="+mj-ea"/>
              </a:rPr>
              <a:t>412</a:t>
            </a:r>
            <a:r>
              <a:rPr lang="ko-KR" altLang="en-US" sz="1477" dirty="0" smtClean="0">
                <a:latin typeface="+mj-ea"/>
                <a:ea typeface="+mj-ea"/>
              </a:rPr>
              <a:t>호</a:t>
            </a:r>
            <a:endParaRPr lang="en-US" altLang="ko-KR" sz="1477" dirty="0">
              <a:latin typeface="+mj-ea"/>
              <a:ea typeface="+mj-ea"/>
            </a:endParaRPr>
          </a:p>
          <a:p>
            <a:pPr algn="just"/>
            <a:r>
              <a:rPr lang="en-US" altLang="ko-KR" sz="1477" dirty="0">
                <a:latin typeface="+mj-ea"/>
                <a:ea typeface="+mj-ea"/>
              </a:rPr>
              <a:t>- </a:t>
            </a:r>
            <a:r>
              <a:rPr lang="ko-KR" altLang="en-US" sz="1477" dirty="0">
                <a:latin typeface="+mj-ea"/>
                <a:ea typeface="+mj-ea"/>
              </a:rPr>
              <a:t>전화 </a:t>
            </a:r>
            <a:r>
              <a:rPr lang="en-US" altLang="ko-KR" sz="1477" dirty="0">
                <a:latin typeface="+mj-ea"/>
                <a:ea typeface="+mj-ea"/>
              </a:rPr>
              <a:t>: 02-2123-4187</a:t>
            </a:r>
          </a:p>
          <a:p>
            <a:pPr algn="just"/>
            <a:endParaRPr lang="en-US" altLang="ko-KR" sz="1477" dirty="0">
              <a:latin typeface="+mj-ea"/>
              <a:ea typeface="+mj-ea"/>
            </a:endParaRPr>
          </a:p>
          <a:p>
            <a:pPr algn="just"/>
            <a:r>
              <a:rPr lang="en-US" altLang="ko-KR" sz="1477" dirty="0">
                <a:latin typeface="+mj-ea"/>
                <a:ea typeface="+mj-ea"/>
              </a:rPr>
              <a:t>• </a:t>
            </a:r>
            <a:r>
              <a:rPr lang="ko-KR" altLang="en-US" sz="1477" dirty="0" smtClean="0">
                <a:latin typeface="+mj-ea"/>
                <a:ea typeface="+mj-ea"/>
              </a:rPr>
              <a:t>수강 변경 </a:t>
            </a:r>
            <a:r>
              <a:rPr lang="ko-KR" altLang="en-US" sz="1477" dirty="0">
                <a:latin typeface="+mj-ea"/>
                <a:ea typeface="+mj-ea"/>
              </a:rPr>
              <a:t>사항이 있을 경우 </a:t>
            </a:r>
            <a:r>
              <a:rPr lang="ko-KR" altLang="en-US" sz="1477" dirty="0" smtClean="0">
                <a:latin typeface="+mj-ea"/>
                <a:ea typeface="+mj-ea"/>
              </a:rPr>
              <a:t>변경 과목이 </a:t>
            </a:r>
            <a:r>
              <a:rPr lang="ko-KR" altLang="en-US" sz="1477" dirty="0">
                <a:latin typeface="+mj-ea"/>
                <a:ea typeface="+mj-ea"/>
              </a:rPr>
              <a:t>반영된 </a:t>
            </a:r>
            <a:r>
              <a:rPr lang="en-US" altLang="ko-KR" sz="1477" dirty="0">
                <a:latin typeface="+mj-ea"/>
                <a:ea typeface="+mj-ea"/>
              </a:rPr>
              <a:t>‘</a:t>
            </a:r>
            <a:r>
              <a:rPr lang="ko-KR" altLang="en-US" sz="1477" dirty="0">
                <a:latin typeface="+mj-ea"/>
                <a:ea typeface="+mj-ea"/>
              </a:rPr>
              <a:t>수강신청 승인서</a:t>
            </a:r>
            <a:r>
              <a:rPr lang="en-US" altLang="ko-KR" sz="1477" dirty="0">
                <a:latin typeface="+mj-ea"/>
                <a:ea typeface="+mj-ea"/>
              </a:rPr>
              <a:t>’</a:t>
            </a:r>
            <a:r>
              <a:rPr lang="ko-KR" altLang="en-US" sz="1477" dirty="0">
                <a:latin typeface="+mj-ea"/>
                <a:ea typeface="+mj-ea"/>
              </a:rPr>
              <a:t>를 </a:t>
            </a:r>
            <a:r>
              <a:rPr lang="ko-KR" altLang="en-US" sz="1477" dirty="0" err="1">
                <a:latin typeface="+mj-ea"/>
                <a:ea typeface="+mj-ea"/>
              </a:rPr>
              <a:t>재작성하여</a:t>
            </a:r>
            <a:r>
              <a:rPr lang="ko-KR" altLang="en-US" sz="1477" dirty="0">
                <a:latin typeface="+mj-ea"/>
                <a:ea typeface="+mj-ea"/>
              </a:rPr>
              <a:t> </a:t>
            </a:r>
            <a:r>
              <a:rPr lang="ko-KR" altLang="en-US" sz="1477" dirty="0" err="1" smtClean="0">
                <a:latin typeface="+mj-ea"/>
                <a:ea typeface="+mj-ea"/>
              </a:rPr>
              <a:t>행정팀으로</a:t>
            </a:r>
            <a:r>
              <a:rPr lang="ko-KR" altLang="en-US" sz="1477" dirty="0" smtClean="0">
                <a:latin typeface="+mj-ea"/>
                <a:ea typeface="+mj-ea"/>
              </a:rPr>
              <a:t> </a:t>
            </a:r>
            <a:r>
              <a:rPr lang="ko-KR" altLang="en-US" sz="1477" dirty="0">
                <a:latin typeface="+mj-ea"/>
                <a:ea typeface="+mj-ea"/>
              </a:rPr>
              <a:t>제출하여야 한다</a:t>
            </a:r>
            <a:r>
              <a:rPr lang="en-US" altLang="ko-KR" sz="1477" dirty="0">
                <a:latin typeface="+mj-ea"/>
                <a:ea typeface="+mj-ea"/>
              </a:rPr>
              <a:t>.</a:t>
            </a:r>
          </a:p>
          <a:p>
            <a:pPr algn="just"/>
            <a:endParaRPr lang="ko-KR" altLang="en-US" sz="1477" dirty="0">
              <a:solidFill>
                <a:schemeClr val="bg2">
                  <a:lumMod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58" y="1888185"/>
            <a:ext cx="3500187" cy="3910318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53918" y="1328332"/>
            <a:ext cx="7506546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수강신청 내역에 이상이 없다면 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[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수강신청 승인서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]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를 </a:t>
            </a:r>
            <a:r>
              <a:rPr lang="ko-KR" altLang="en-US" sz="1662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학사지도교수 날인 후 </a:t>
            </a:r>
            <a:endParaRPr lang="en-US" altLang="ko-KR" sz="1662" b="1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1662" b="1" dirty="0" err="1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행정팀으로</a:t>
            </a:r>
            <a:r>
              <a:rPr lang="ko-KR" altLang="en-US" sz="1662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662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제출한다</a:t>
            </a:r>
            <a:r>
              <a:rPr lang="en-US" altLang="ko-KR" sz="1662" b="1" dirty="0">
                <a:solidFill>
                  <a:schemeClr val="accent6">
                    <a:lumMod val="7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662" b="1" dirty="0">
              <a:solidFill>
                <a:schemeClr val="accent6">
                  <a:lumMod val="7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953780" y="1289965"/>
            <a:ext cx="431553" cy="4261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215" b="1" spc="-185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11</a:t>
            </a:r>
            <a:endParaRPr lang="ko-KR" altLang="en-US" sz="2215" b="1" spc="-185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29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400" kern="0" dirty="0" smtClean="0">
                <a:latin typeface="+mj-ea"/>
              </a:rPr>
              <a:t>6. </a:t>
            </a:r>
            <a:r>
              <a:rPr lang="ko-KR" altLang="en-US" sz="2400" kern="0" dirty="0" smtClean="0">
                <a:latin typeface="+mj-ea"/>
              </a:rPr>
              <a:t>연구실 소개</a:t>
            </a:r>
            <a:endParaRPr lang="ko-KR" altLang="en-US" dirty="0"/>
          </a:p>
        </p:txBody>
      </p:sp>
      <p:sp>
        <p:nvSpPr>
          <p:cNvPr id="3" name="슬라이드 번호 개체 틀 1"/>
          <p:cNvSpPr txBox="1">
            <a:spLocks/>
          </p:cNvSpPr>
          <p:nvPr/>
        </p:nvSpPr>
        <p:spPr>
          <a:xfrm>
            <a:off x="7260336" y="6159127"/>
            <a:ext cx="2565703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0" b="1" kern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0" b="1" kern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0" b="1" kern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0" b="1" kern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0" b="1" kern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700" b="1" kern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700" b="1" kern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700" b="1" kern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700" b="1" kern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 dirty="0"/>
          </a:p>
        </p:txBody>
      </p:sp>
      <p:graphicFrame>
        <p:nvGraphicFramePr>
          <p:cNvPr id="4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031625"/>
              </p:ext>
            </p:extLst>
          </p:nvPr>
        </p:nvGraphicFramePr>
        <p:xfrm>
          <a:off x="672526" y="936473"/>
          <a:ext cx="10901081" cy="5153363"/>
        </p:xfrm>
        <a:graphic>
          <a:graphicData uri="http://schemas.openxmlformats.org/drawingml/2006/table">
            <a:tbl>
              <a:tblPr/>
              <a:tblGrid>
                <a:gridCol w="5719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1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8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연구실 이름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지도 교수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사이트주소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발표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순서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6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정보전략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정보보호 연구실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김범수 교수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http://isrisp.strikingly.com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13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디지털 서비스 연구실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김희웅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http:/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/web.yonsei.ac.kr/dslab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909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정보보호 연구실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권태경 교수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http://seclab.yonsei.ac.kr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MLCF(Machine Learning &amp; Computational Finance)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연구실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김하영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교수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http://sites.google.com/view/mlcf/home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7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IT R&amp;D 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연구실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이봉규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교수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http://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web.yonsei.ac.kr/bglee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미디어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엔터테인먼트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연구실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이상우 교수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http://mcelab.cafe24.com/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9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스마트 기술경영 연구실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(Smart Tech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Mgnt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Lab) 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이정우 교수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http://stml.yonsei.ac.kr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787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ISi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(Information Systems Intelligence)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연구실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이정훈 교수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http://isi.yonsei.ac.kr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909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ICeT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( International Center for e-Transformation)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연구실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이준기 교수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http://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2019icet.wixsite.com/yonsei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4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정보화 평가 연구실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이중정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교수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http://itroi.creatorlink.net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ICT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산업 연구실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조   신 교수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http://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ictlab.cafe24.com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&amp; </a:t>
                      </a:r>
                      <a:r>
                        <a:rPr lang="ko-KR" alt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빅데이터분석 연구실 </a:t>
                      </a:r>
                      <a:r>
                        <a:rPr lang="en-US" altLang="ko-KR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(Artificial Intelligence and </a:t>
                      </a:r>
                      <a:r>
                        <a:rPr lang="en-US" altLang="ko-KR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Bigdata</a:t>
                      </a:r>
                      <a:r>
                        <a:rPr lang="en-US" altLang="ko-KR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Analytics Laboratory)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장백철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교수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http</a:t>
                      </a: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://andlab.yonsei.ac.kr</a:t>
                      </a:r>
                      <a:endParaRPr lang="en-US" sz="12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969112"/>
                  </a:ext>
                </a:extLst>
              </a:tr>
              <a:tr h="33363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AI &amp; </a:t>
                      </a: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모빌리티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UX  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연구실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최준호 교수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http://yonseiuxlab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.com</a:t>
                      </a:r>
                      <a:endParaRPr lang="en-US" sz="12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13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텍스트 상자 8"/>
          <p:cNvSpPr txBox="1"/>
          <p:nvPr/>
        </p:nvSpPr>
        <p:spPr>
          <a:xfrm>
            <a:off x="7260336" y="6155198"/>
            <a:ext cx="4393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ko-KR" sz="900" b="1" kern="0" dirty="0" smtClean="0">
                <a:solidFill>
                  <a:srgbClr val="003875"/>
                </a:solidFill>
                <a:latin typeface="+mj-ea"/>
                <a:ea typeface="+mj-ea"/>
              </a:rPr>
              <a:t>* </a:t>
            </a:r>
            <a:r>
              <a:rPr lang="ko-KR" altLang="en-US" sz="900" b="1" kern="0" dirty="0" smtClean="0">
                <a:solidFill>
                  <a:srgbClr val="003875"/>
                </a:solidFill>
                <a:latin typeface="+mj-ea"/>
                <a:ea typeface="+mj-ea"/>
              </a:rPr>
              <a:t>각 연구실 소개를 고하여 </a:t>
            </a:r>
            <a:r>
              <a:rPr lang="ko-KR" altLang="en-US" sz="900" b="1" kern="0" dirty="0" smtClean="0">
                <a:solidFill>
                  <a:srgbClr val="C01A02"/>
                </a:solidFill>
                <a:latin typeface="+mj-ea"/>
                <a:ea typeface="+mj-ea"/>
              </a:rPr>
              <a:t>희망지도교수 조사자료</a:t>
            </a:r>
            <a:r>
              <a:rPr lang="ko-KR" altLang="en-US" sz="900" b="1" kern="0" dirty="0" smtClean="0">
                <a:solidFill>
                  <a:srgbClr val="0000FF"/>
                </a:solidFill>
                <a:latin typeface="+mj-ea"/>
                <a:ea typeface="+mj-ea"/>
              </a:rPr>
              <a:t>를 </a:t>
            </a:r>
            <a:r>
              <a:rPr lang="ko-KR" altLang="en-US" sz="900" b="1" kern="0" dirty="0" smtClean="0">
                <a:solidFill>
                  <a:srgbClr val="003875"/>
                </a:solidFill>
                <a:latin typeface="+mj-ea"/>
                <a:ea typeface="+mj-ea"/>
              </a:rPr>
              <a:t>작성하여 </a:t>
            </a:r>
            <a:r>
              <a:rPr lang="ko-KR" altLang="en-US" sz="900" b="1" kern="0" dirty="0" err="1" smtClean="0">
                <a:solidFill>
                  <a:srgbClr val="003875"/>
                </a:solidFill>
                <a:latin typeface="+mj-ea"/>
                <a:ea typeface="+mj-ea"/>
              </a:rPr>
              <a:t>행정팀으로</a:t>
            </a:r>
            <a:r>
              <a:rPr lang="ko-KR" altLang="en-US" sz="900" b="1" kern="0" dirty="0" smtClean="0">
                <a:solidFill>
                  <a:srgbClr val="003875"/>
                </a:solidFill>
                <a:latin typeface="+mj-ea"/>
                <a:ea typeface="+mj-ea"/>
              </a:rPr>
              <a:t> 제출</a:t>
            </a:r>
            <a:r>
              <a:rPr lang="en-US" altLang="ko-KR" sz="900" b="1" kern="0" dirty="0" smtClean="0">
                <a:solidFill>
                  <a:srgbClr val="003875"/>
                </a:solidFill>
                <a:latin typeface="+mj-ea"/>
                <a:ea typeface="+mj-ea"/>
              </a:rPr>
              <a:t>.</a:t>
            </a:r>
            <a:endParaRPr lang="ko-KR" altLang="en-US" sz="900" i="1" dirty="0">
              <a:solidFill>
                <a:srgbClr val="003875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555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400" kern="0" dirty="0">
                <a:latin typeface="+mj-ea"/>
              </a:rPr>
              <a:t>7. Python</a:t>
            </a:r>
            <a:r>
              <a:rPr lang="ko-KR" altLang="en-US" sz="2400" kern="0" dirty="0">
                <a:latin typeface="+mj-ea"/>
              </a:rPr>
              <a:t> 프로그래밍 교육 </a:t>
            </a:r>
            <a:r>
              <a:rPr lang="ko-KR" altLang="en-US" sz="2400" kern="0" dirty="0" smtClean="0">
                <a:latin typeface="+mj-ea"/>
              </a:rPr>
              <a:t>안내</a:t>
            </a:r>
            <a:r>
              <a:rPr lang="en-US" altLang="ko-KR" sz="2400" kern="0" dirty="0" smtClean="0">
                <a:latin typeface="+mj-ea"/>
              </a:rPr>
              <a:t>(</a:t>
            </a:r>
            <a:r>
              <a:rPr lang="ko-KR" altLang="en-US" sz="2400" kern="0" dirty="0" smtClean="0">
                <a:latin typeface="+mj-ea"/>
              </a:rPr>
              <a:t>선택사항</a:t>
            </a:r>
            <a:r>
              <a:rPr lang="en-US" altLang="ko-KR" sz="2400" kern="0" dirty="0" smtClean="0">
                <a:latin typeface="+mj-ea"/>
              </a:rPr>
              <a:t>)</a:t>
            </a:r>
            <a:endParaRPr lang="ko-KR" altLang="en-US" dirty="0"/>
          </a:p>
        </p:txBody>
      </p:sp>
      <p:graphicFrame>
        <p:nvGraphicFramePr>
          <p:cNvPr id="3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615718"/>
              </p:ext>
            </p:extLst>
          </p:nvPr>
        </p:nvGraphicFramePr>
        <p:xfrm>
          <a:off x="559085" y="3550686"/>
          <a:ext cx="10971497" cy="2738221"/>
        </p:xfrm>
        <a:graphic>
          <a:graphicData uri="http://schemas.openxmlformats.org/drawingml/2006/table">
            <a:tbl>
              <a:tblPr/>
              <a:tblGrid>
                <a:gridCol w="5888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52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강의명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일시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시간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이론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실습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>
                          <a:effectLst/>
                          <a:latin typeface="+mn-ea"/>
                          <a:ea typeface="+mn-ea"/>
                        </a:rPr>
                        <a:t> Introduction to Data Science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2022.01.12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ko-KR" sz="12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14:00 ~ 17:00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시간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이론 </a:t>
                      </a:r>
                      <a:r>
                        <a:rPr lang="en-US" altLang="ko-KR" sz="1200" b="1" i="0" u="none" strike="noStrike" dirty="0"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실습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863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Basic Python Programming (1) - Data types, Functions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2022.01.14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금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14:00 ~ 17:00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실습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2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Basic Python Programming (2) – Library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2022.01.17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14:00 ~ 17:00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실습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>
                          <a:effectLst/>
                          <a:latin typeface="+mn-ea"/>
                          <a:ea typeface="+mn-ea"/>
                        </a:rPr>
                        <a:t> Descriptive Analysis (1) – Visualization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2022.01.19 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14:00 ~ 17:00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100" b="1" i="0" u="none" strike="noStrike" dirty="0">
                          <a:effectLst/>
                          <a:latin typeface="+mn-ea"/>
                          <a:ea typeface="+mn-ea"/>
                        </a:rPr>
                        <a:t>시간</a:t>
                      </a:r>
                      <a:endParaRPr lang="en-US" altLang="ko-KR" sz="11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이론 </a:t>
                      </a:r>
                      <a:r>
                        <a:rPr lang="en-US" altLang="ko-KR" sz="1200" b="1" i="0" u="none" strike="noStrike" dirty="0"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실습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>
                          <a:effectLst/>
                          <a:latin typeface="+mn-ea"/>
                          <a:ea typeface="+mn-ea"/>
                        </a:rPr>
                        <a:t> Descriptive Analysis (2) – Statistics in Python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2022.01.21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금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14:00 ~ 17:00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시간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이론 </a:t>
                      </a:r>
                      <a:r>
                        <a:rPr lang="en-US" altLang="ko-KR" sz="1200" b="1" i="0" u="none" strike="noStrike" dirty="0"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실습</a:t>
                      </a:r>
                      <a:endParaRPr lang="en-US" altLang="ko-KR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내용 개체 틀 1"/>
          <p:cNvSpPr txBox="1">
            <a:spLocks/>
          </p:cNvSpPr>
          <p:nvPr/>
        </p:nvSpPr>
        <p:spPr>
          <a:xfrm>
            <a:off x="559086" y="1109941"/>
            <a:ext cx="10971497" cy="2335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latinLnBrk="0"/>
            <a:r>
              <a:rPr lang="en-US" altLang="ko-KR" sz="2600" b="1" dirty="0" smtClean="0">
                <a:solidFill>
                  <a:srgbClr val="002060"/>
                </a:solidFill>
                <a:latin typeface="+mj-ea"/>
                <a:ea typeface="+mj-ea"/>
                <a:cs typeface="+mj-cs"/>
              </a:rPr>
              <a:t>Python</a:t>
            </a:r>
            <a:r>
              <a:rPr lang="ko-KR" altLang="en-US" sz="2600" b="1" dirty="0" smtClean="0">
                <a:solidFill>
                  <a:srgbClr val="002060"/>
                </a:solidFill>
                <a:latin typeface="+mj-ea"/>
                <a:ea typeface="+mj-ea"/>
                <a:cs typeface="+mj-cs"/>
              </a:rPr>
              <a:t>을 </a:t>
            </a:r>
            <a:r>
              <a:rPr lang="ko-KR" altLang="en-US" sz="2600" b="1" dirty="0">
                <a:solidFill>
                  <a:srgbClr val="002060"/>
                </a:solidFill>
                <a:latin typeface="+mj-ea"/>
                <a:ea typeface="+mj-ea"/>
                <a:cs typeface="+mj-cs"/>
              </a:rPr>
              <a:t>활용한 </a:t>
            </a:r>
            <a:r>
              <a:rPr lang="ko-KR" altLang="en-US" sz="2600" b="1" dirty="0" smtClean="0">
                <a:solidFill>
                  <a:srgbClr val="002060"/>
                </a:solidFill>
                <a:latin typeface="+mj-ea"/>
                <a:ea typeface="+mj-ea"/>
                <a:cs typeface="+mj-cs"/>
              </a:rPr>
              <a:t>기초 데이터 </a:t>
            </a:r>
            <a:r>
              <a:rPr lang="ko-KR" altLang="en-US" sz="2600" b="1" dirty="0">
                <a:solidFill>
                  <a:srgbClr val="002060"/>
                </a:solidFill>
                <a:latin typeface="+mj-ea"/>
                <a:ea typeface="+mj-ea"/>
                <a:cs typeface="+mj-cs"/>
              </a:rPr>
              <a:t>분석</a:t>
            </a:r>
            <a:endParaRPr lang="en-US" altLang="ko-KR" sz="2600" b="1" dirty="0">
              <a:solidFill>
                <a:srgbClr val="002060"/>
              </a:solidFill>
              <a:latin typeface="+mj-ea"/>
              <a:ea typeface="+mj-ea"/>
              <a:cs typeface="+mj-cs"/>
            </a:endParaRPr>
          </a:p>
          <a:p>
            <a:pPr marL="0" lvl="1" latinLnBrk="0"/>
            <a:endParaRPr lang="en-US" altLang="ko-KR" sz="1200" kern="0" dirty="0">
              <a:solidFill>
                <a:srgbClr val="002060"/>
              </a:solidFill>
              <a:latin typeface="+mj-ea"/>
            </a:endParaRPr>
          </a:p>
          <a:p>
            <a:pPr marL="0" lvl="1" latinLnBrk="0">
              <a:lnSpc>
                <a:spcPct val="110000"/>
              </a:lnSpc>
            </a:pPr>
            <a:endParaRPr lang="en-US" altLang="ko-KR" sz="1300" kern="0" dirty="0" smtClean="0">
              <a:solidFill>
                <a:srgbClr val="002060"/>
              </a:solidFill>
              <a:latin typeface="+mj-ea"/>
            </a:endParaRPr>
          </a:p>
          <a:p>
            <a:pPr marL="0" lvl="1" latinLnBrk="0">
              <a:lnSpc>
                <a:spcPct val="120000"/>
              </a:lnSpc>
            </a:pPr>
            <a:r>
              <a:rPr lang="ko-KR" altLang="en-US" sz="2000" b="1" kern="0" dirty="0" smtClean="0">
                <a:solidFill>
                  <a:srgbClr val="002060"/>
                </a:solidFill>
                <a:latin typeface="+mj-ea"/>
              </a:rPr>
              <a:t>신청방법</a:t>
            </a:r>
            <a:r>
              <a:rPr lang="en-US" altLang="ko-KR" sz="2000" kern="0" dirty="0">
                <a:solidFill>
                  <a:srgbClr val="002060"/>
                </a:solidFill>
                <a:latin typeface="+mj-ea"/>
              </a:rPr>
              <a:t>: </a:t>
            </a:r>
            <a:r>
              <a:rPr lang="ko-KR" altLang="en-US" sz="2000" kern="0" dirty="0" smtClean="0">
                <a:solidFill>
                  <a:srgbClr val="002060"/>
                </a:solidFill>
                <a:latin typeface="+mj-ea"/>
              </a:rPr>
              <a:t>신청서 제출 </a:t>
            </a:r>
            <a:r>
              <a:rPr lang="en-US" altLang="ko-KR" sz="2000" kern="0" dirty="0" smtClean="0">
                <a:solidFill>
                  <a:srgbClr val="002060"/>
                </a:solidFill>
                <a:latin typeface="+mj-ea"/>
              </a:rPr>
              <a:t>(</a:t>
            </a:r>
            <a:r>
              <a:rPr lang="ko-KR" altLang="en-US" sz="2000" kern="0" dirty="0" smtClean="0">
                <a:solidFill>
                  <a:srgbClr val="002060"/>
                </a:solidFill>
                <a:latin typeface="+mj-ea"/>
              </a:rPr>
              <a:t>정보대학원 또는 </a:t>
            </a:r>
            <a:r>
              <a:rPr lang="en-US" altLang="ko-KR" sz="2000" kern="0" dirty="0">
                <a:solidFill>
                  <a:srgbClr val="002060"/>
                </a:solidFill>
                <a:latin typeface="+mj-ea"/>
              </a:rPr>
              <a:t>BK</a:t>
            </a:r>
            <a:r>
              <a:rPr lang="ko-KR" altLang="en-US" sz="2000" kern="0" dirty="0">
                <a:solidFill>
                  <a:srgbClr val="002060"/>
                </a:solidFill>
                <a:latin typeface="+mj-ea"/>
              </a:rPr>
              <a:t>사업단 홈페이지 공지사항 </a:t>
            </a:r>
            <a:r>
              <a:rPr lang="ko-KR" altLang="en-US" sz="2000" kern="0" dirty="0" smtClean="0">
                <a:solidFill>
                  <a:srgbClr val="002060"/>
                </a:solidFill>
                <a:latin typeface="+mj-ea"/>
              </a:rPr>
              <a:t>참조</a:t>
            </a:r>
            <a:r>
              <a:rPr lang="en-US" altLang="ko-KR" sz="2000" kern="0" dirty="0" smtClean="0">
                <a:solidFill>
                  <a:srgbClr val="002060"/>
                </a:solidFill>
                <a:latin typeface="+mj-ea"/>
              </a:rPr>
              <a:t>)</a:t>
            </a:r>
          </a:p>
          <a:p>
            <a:pPr marL="0" lvl="1" latinLnBrk="0">
              <a:lnSpc>
                <a:spcPct val="120000"/>
              </a:lnSpc>
            </a:pPr>
            <a:r>
              <a:rPr lang="en-US" altLang="ko-KR" sz="1400" kern="0" dirty="0">
                <a:solidFill>
                  <a:srgbClr val="002060"/>
                </a:solidFill>
                <a:latin typeface="+mj-ea"/>
              </a:rPr>
              <a:t>• </a:t>
            </a:r>
            <a:r>
              <a:rPr lang="ko-KR" altLang="en-US" sz="1700" kern="0" dirty="0" smtClean="0">
                <a:solidFill>
                  <a:srgbClr val="002060"/>
                </a:solidFill>
                <a:latin typeface="+mj-ea"/>
              </a:rPr>
              <a:t>정보대학원</a:t>
            </a:r>
            <a:r>
              <a:rPr lang="en-US" altLang="ko-KR" sz="1700" kern="0" dirty="0">
                <a:solidFill>
                  <a:srgbClr val="002060"/>
                </a:solidFill>
                <a:latin typeface="+mj-ea"/>
              </a:rPr>
              <a:t>: https://gsi.yonsei.ac.kr</a:t>
            </a:r>
            <a:r>
              <a:rPr lang="en-US" altLang="ko-KR" sz="1700" kern="0" dirty="0" smtClean="0">
                <a:solidFill>
                  <a:srgbClr val="002060"/>
                </a:solidFill>
                <a:latin typeface="+mj-ea"/>
              </a:rPr>
              <a:t>/</a:t>
            </a:r>
            <a:br>
              <a:rPr lang="en-US" altLang="ko-KR" sz="1700" kern="0" dirty="0" smtClean="0">
                <a:solidFill>
                  <a:srgbClr val="002060"/>
                </a:solidFill>
                <a:latin typeface="+mj-ea"/>
              </a:rPr>
            </a:br>
            <a:r>
              <a:rPr lang="en-US" altLang="ko-KR" kern="0" dirty="0" smtClean="0">
                <a:solidFill>
                  <a:srgbClr val="002060"/>
                </a:solidFill>
                <a:latin typeface="+mj-ea"/>
              </a:rPr>
              <a:t>•</a:t>
            </a:r>
            <a:r>
              <a:rPr lang="en-US" altLang="ko-KR" sz="1700" kern="0" dirty="0" smtClean="0">
                <a:solidFill>
                  <a:srgbClr val="002060"/>
                </a:solidFill>
                <a:latin typeface="+mj-ea"/>
              </a:rPr>
              <a:t> </a:t>
            </a:r>
            <a:r>
              <a:rPr lang="en-US" altLang="ko-KR" sz="1700" kern="0" dirty="0">
                <a:solidFill>
                  <a:srgbClr val="002060"/>
                </a:solidFill>
                <a:latin typeface="+mj-ea"/>
              </a:rPr>
              <a:t>BK</a:t>
            </a:r>
            <a:r>
              <a:rPr lang="ko-KR" altLang="en-US" sz="1700" kern="0" dirty="0">
                <a:solidFill>
                  <a:srgbClr val="002060"/>
                </a:solidFill>
                <a:latin typeface="+mj-ea"/>
              </a:rPr>
              <a:t>사업단</a:t>
            </a:r>
            <a:r>
              <a:rPr lang="en-US" altLang="ko-KR" sz="1700" kern="0" dirty="0">
                <a:solidFill>
                  <a:srgbClr val="002060"/>
                </a:solidFill>
                <a:latin typeface="+mj-ea"/>
              </a:rPr>
              <a:t>: https://bkgsi.yonsei.ac.kr/</a:t>
            </a:r>
          </a:p>
          <a:p>
            <a:pPr marL="0" lvl="1" latinLnBrk="0">
              <a:lnSpc>
                <a:spcPct val="120000"/>
              </a:lnSpc>
            </a:pPr>
            <a:endParaRPr lang="en-US" altLang="ko-KR" sz="1300" b="1" kern="0" dirty="0">
              <a:solidFill>
                <a:srgbClr val="002060"/>
              </a:solidFill>
              <a:latin typeface="+mj-ea"/>
            </a:endParaRPr>
          </a:p>
          <a:p>
            <a:pPr marL="0" lvl="1" latinLnBrk="0">
              <a:lnSpc>
                <a:spcPct val="120000"/>
              </a:lnSpc>
            </a:pPr>
            <a:r>
              <a:rPr lang="ko-KR" altLang="en-US" sz="2000" b="1" kern="0" dirty="0">
                <a:solidFill>
                  <a:srgbClr val="002060"/>
                </a:solidFill>
                <a:latin typeface="+mj-ea"/>
              </a:rPr>
              <a:t>교육방법</a:t>
            </a:r>
            <a:r>
              <a:rPr lang="en-US" altLang="ko-KR" sz="2000" kern="0" dirty="0">
                <a:solidFill>
                  <a:srgbClr val="002060"/>
                </a:solidFill>
                <a:latin typeface="+mj-ea"/>
              </a:rPr>
              <a:t>: </a:t>
            </a:r>
            <a:r>
              <a:rPr lang="ko-KR" altLang="en-US" sz="2000" kern="0" dirty="0">
                <a:solidFill>
                  <a:srgbClr val="002060"/>
                </a:solidFill>
                <a:latin typeface="+mj-ea"/>
              </a:rPr>
              <a:t>온라인 </a:t>
            </a:r>
            <a:r>
              <a:rPr lang="en-US" altLang="ko-KR" sz="2000" kern="0" dirty="0">
                <a:solidFill>
                  <a:srgbClr val="002060"/>
                </a:solidFill>
                <a:latin typeface="+mj-ea"/>
              </a:rPr>
              <a:t>(Zoom</a:t>
            </a:r>
            <a:r>
              <a:rPr lang="en-US" altLang="ko-KR" sz="2000" kern="0" dirty="0" smtClean="0">
                <a:solidFill>
                  <a:srgbClr val="002060"/>
                </a:solidFill>
                <a:latin typeface="+mj-ea"/>
              </a:rPr>
              <a:t>)</a:t>
            </a:r>
          </a:p>
          <a:p>
            <a:pPr marL="0" lvl="1" latinLnBrk="0">
              <a:lnSpc>
                <a:spcPct val="120000"/>
              </a:lnSpc>
            </a:pPr>
            <a:r>
              <a:rPr lang="en-US" altLang="ko-KR" sz="1600" kern="0" dirty="0" smtClean="0">
                <a:solidFill>
                  <a:srgbClr val="002060"/>
                </a:solidFill>
                <a:latin typeface="+mj-ea"/>
              </a:rPr>
              <a:t>• </a:t>
            </a:r>
            <a:r>
              <a:rPr lang="en-US" altLang="ko-KR" sz="1600" kern="0" dirty="0">
                <a:solidFill>
                  <a:srgbClr val="002060"/>
                </a:solidFill>
                <a:latin typeface="+mj-ea"/>
              </a:rPr>
              <a:t>Zoom </a:t>
            </a:r>
            <a:r>
              <a:rPr lang="ko-KR" altLang="en-US" sz="1700" kern="0" dirty="0">
                <a:solidFill>
                  <a:srgbClr val="002060"/>
                </a:solidFill>
                <a:latin typeface="+mj-ea"/>
              </a:rPr>
              <a:t>링크 및 강의 자료는 신청자들에게 별도 송부</a:t>
            </a:r>
            <a:endParaRPr lang="en-US" altLang="ko-KR" sz="1700" kern="0" dirty="0">
              <a:solidFill>
                <a:srgbClr val="002060"/>
              </a:solidFill>
              <a:latin typeface="+mj-ea"/>
            </a:endParaRPr>
          </a:p>
          <a:p>
            <a:pPr marL="0" lvl="1" latinLnBrk="0">
              <a:lnSpc>
                <a:spcPct val="120000"/>
              </a:lnSpc>
            </a:pPr>
            <a:endParaRPr lang="en-US" altLang="ko-KR" sz="1200" kern="0" dirty="0">
              <a:solidFill>
                <a:srgbClr val="002060"/>
              </a:solidFill>
              <a:latin typeface="+mj-ea"/>
            </a:endParaRPr>
          </a:p>
          <a:p>
            <a:pPr marL="0" lvl="1" latinLnBrk="0">
              <a:lnSpc>
                <a:spcPct val="120000"/>
              </a:lnSpc>
            </a:pPr>
            <a:r>
              <a:rPr lang="ko-KR" altLang="en-US" sz="2000" b="1" kern="0" dirty="0" smtClean="0">
                <a:solidFill>
                  <a:srgbClr val="002060"/>
                </a:solidFill>
                <a:latin typeface="+mj-ea"/>
              </a:rPr>
              <a:t>주관</a:t>
            </a:r>
            <a:r>
              <a:rPr lang="en-US" altLang="ko-KR" sz="2000" kern="0" dirty="0" smtClean="0">
                <a:solidFill>
                  <a:srgbClr val="002060"/>
                </a:solidFill>
                <a:latin typeface="+mj-ea"/>
              </a:rPr>
              <a:t>: </a:t>
            </a:r>
            <a:r>
              <a:rPr lang="ko-KR" altLang="en-US" sz="2000" kern="0" dirty="0" smtClean="0">
                <a:solidFill>
                  <a:srgbClr val="002060"/>
                </a:solidFill>
                <a:latin typeface="+mj-ea"/>
              </a:rPr>
              <a:t>연세대학교 정보대학원</a:t>
            </a:r>
            <a:r>
              <a:rPr lang="en-US" altLang="ko-KR" sz="2000" kern="0" dirty="0">
                <a:solidFill>
                  <a:srgbClr val="002060"/>
                </a:solidFill>
                <a:latin typeface="+mj-ea"/>
              </a:rPr>
              <a:t> </a:t>
            </a:r>
            <a:r>
              <a:rPr lang="en-US" altLang="ko-KR" sz="2000" kern="0" dirty="0" smtClean="0">
                <a:solidFill>
                  <a:srgbClr val="002060"/>
                </a:solidFill>
                <a:latin typeface="+mj-ea"/>
              </a:rPr>
              <a:t>(BK</a:t>
            </a:r>
            <a:r>
              <a:rPr lang="ko-KR" altLang="en-US" sz="2000" kern="0" dirty="0" smtClean="0">
                <a:solidFill>
                  <a:srgbClr val="002060"/>
                </a:solidFill>
                <a:latin typeface="+mj-ea"/>
              </a:rPr>
              <a:t>사업단</a:t>
            </a:r>
            <a:r>
              <a:rPr lang="en-US" altLang="ko-KR" sz="2000" kern="0" dirty="0" smtClean="0">
                <a:solidFill>
                  <a:srgbClr val="002060"/>
                </a:solidFill>
                <a:latin typeface="+mj-ea"/>
              </a:rPr>
              <a:t>)</a:t>
            </a:r>
          </a:p>
          <a:p>
            <a:pPr marL="0" lvl="1" latinLnBrk="0">
              <a:lnSpc>
                <a:spcPct val="120000"/>
              </a:lnSpc>
            </a:pPr>
            <a:r>
              <a:rPr lang="en-US" altLang="ko-KR" sz="2000" kern="0" dirty="0">
                <a:solidFill>
                  <a:srgbClr val="002060"/>
                </a:solidFill>
                <a:latin typeface="+mj-ea"/>
              </a:rPr>
              <a:t>• </a:t>
            </a:r>
            <a:r>
              <a:rPr lang="ko-KR" altLang="en-US" sz="2000" kern="0" dirty="0" smtClean="0">
                <a:solidFill>
                  <a:srgbClr val="002060"/>
                </a:solidFill>
                <a:latin typeface="+mj-ea"/>
              </a:rPr>
              <a:t>신청서 제출 및 문의</a:t>
            </a:r>
            <a:r>
              <a:rPr lang="en-US" altLang="ko-KR" sz="2000" kern="0" dirty="0" smtClean="0">
                <a:solidFill>
                  <a:srgbClr val="002060"/>
                </a:solidFill>
                <a:latin typeface="+mj-ea"/>
              </a:rPr>
              <a:t>: </a:t>
            </a:r>
            <a:r>
              <a:rPr lang="en-US" altLang="ko-KR" sz="2000" kern="0" dirty="0" smtClean="0">
                <a:solidFill>
                  <a:srgbClr val="002060"/>
                </a:solidFill>
                <a:latin typeface="+mj-ea"/>
                <a:hlinkClick r:id="rId3"/>
              </a:rPr>
              <a:t>bkgsi@yonsei.ac.kr</a:t>
            </a:r>
            <a:r>
              <a:rPr lang="en-US" altLang="ko-KR" sz="2000" kern="0" dirty="0" smtClean="0">
                <a:solidFill>
                  <a:srgbClr val="002060"/>
                </a:solidFill>
                <a:latin typeface="+mj-ea"/>
              </a:rPr>
              <a:t> </a:t>
            </a:r>
            <a:endParaRPr lang="en-US" altLang="ko-KR" sz="2000" kern="0" dirty="0">
              <a:solidFill>
                <a:srgbClr val="00206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08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ko-KR" altLang="en-US" dirty="0" smtClean="0"/>
              <a:t>순서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619135" y="1299480"/>
            <a:ext cx="4379993" cy="4545734"/>
            <a:chOff x="2382005" y="1335054"/>
            <a:chExt cx="4379993" cy="4545734"/>
          </a:xfrm>
        </p:grpSpPr>
        <p:sp>
          <p:nvSpPr>
            <p:cNvPr id="4" name="Rectangle 3"/>
            <p:cNvSpPr/>
            <p:nvPr/>
          </p:nvSpPr>
          <p:spPr>
            <a:xfrm>
              <a:off x="2382005" y="1765744"/>
              <a:ext cx="4379993" cy="4115044"/>
            </a:xfrm>
            <a:prstGeom prst="rect">
              <a:avLst/>
            </a:prstGeom>
            <a:solidFill>
              <a:schemeClr val="bg1">
                <a:lumMod val="9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</a:pPr>
              <a:endParaRPr lang="en-US" altLang="ko-KR" sz="2000" b="1" dirty="0">
                <a:solidFill>
                  <a:schemeClr val="tx1"/>
                </a:solidFill>
                <a:latin typeface="+mj-ea"/>
                <a:ea typeface="+mj-ea"/>
                <a:cs typeface="YDIYGO350" charset="-127"/>
              </a:endParaRPr>
            </a:p>
          </p:txBody>
        </p:sp>
        <p:sp>
          <p:nvSpPr>
            <p:cNvPr id="5" name="Flowchart: Document 6"/>
            <p:cNvSpPr/>
            <p:nvPr/>
          </p:nvSpPr>
          <p:spPr>
            <a:xfrm>
              <a:off x="2382005" y="1335054"/>
              <a:ext cx="4379993" cy="685815"/>
            </a:xfrm>
            <a:prstGeom prst="flowChartDocument">
              <a:avLst/>
            </a:prstGeom>
            <a:solidFill>
              <a:srgbClr val="003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latin typeface="YDIYGO350" charset="-127"/>
                  <a:ea typeface="YDIYGO350" charset="-127"/>
                  <a:cs typeface="YDIYGO350" charset="-127"/>
                </a:rPr>
                <a:t>INDEX</a:t>
              </a:r>
              <a:endParaRPr lang="ko-KR" altLang="en-US" sz="2800" b="1" dirty="0">
                <a:latin typeface="YDIYGO350" charset="-127"/>
                <a:ea typeface="YDIYGO350" charset="-127"/>
                <a:cs typeface="YDIYGO3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523130" y="2170582"/>
            <a:ext cx="4572000" cy="36830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ts val="3500"/>
              </a:lnSpc>
            </a:pPr>
            <a:r>
              <a:rPr lang="en-US" altLang="ko-KR" b="1" dirty="0">
                <a:latin typeface="+mj-ea"/>
                <a:cs typeface="YDIYGO350" charset="-127"/>
              </a:rPr>
              <a:t>1. </a:t>
            </a:r>
            <a:r>
              <a:rPr lang="ko-KR" altLang="en-US" sz="1900" b="1" dirty="0" smtClean="0">
                <a:latin typeface="+mj-ea"/>
                <a:cs typeface="YDIYGO350" charset="-127"/>
              </a:rPr>
              <a:t>정보대학원 </a:t>
            </a:r>
            <a:r>
              <a:rPr lang="ko-KR" altLang="en-US" sz="1900" b="1" dirty="0">
                <a:latin typeface="+mj-ea"/>
                <a:cs typeface="YDIYGO350" charset="-127"/>
              </a:rPr>
              <a:t>소개</a:t>
            </a:r>
            <a:endParaRPr lang="en-US" altLang="ko-KR" sz="1900" b="1" dirty="0">
              <a:latin typeface="+mj-ea"/>
              <a:cs typeface="YDIYGO350" charset="-127"/>
            </a:endParaRPr>
          </a:p>
          <a:p>
            <a:pPr lvl="1">
              <a:lnSpc>
                <a:spcPts val="3500"/>
              </a:lnSpc>
            </a:pPr>
            <a:r>
              <a:rPr lang="en-US" altLang="ko-KR" sz="2000" b="1" dirty="0">
                <a:latin typeface="+mj-ea"/>
                <a:cs typeface="YDIYGO350" charset="-127"/>
              </a:rPr>
              <a:t>2. </a:t>
            </a:r>
            <a:r>
              <a:rPr lang="ko-KR" altLang="en-US" sz="2000" b="1" dirty="0" err="1">
                <a:latin typeface="+mj-ea"/>
                <a:cs typeface="YDIYGO350" charset="-127"/>
              </a:rPr>
              <a:t>트랙별</a:t>
            </a:r>
            <a:r>
              <a:rPr lang="ko-KR" altLang="en-US" sz="2000" b="1" dirty="0">
                <a:latin typeface="+mj-ea"/>
                <a:cs typeface="YDIYGO350" charset="-127"/>
              </a:rPr>
              <a:t> 재적생 현황</a:t>
            </a:r>
            <a:endParaRPr lang="en-US" altLang="ko-KR" sz="2000" b="1" dirty="0">
              <a:latin typeface="+mj-ea"/>
              <a:cs typeface="YDIYGO350" charset="-127"/>
            </a:endParaRPr>
          </a:p>
          <a:p>
            <a:pPr lvl="1">
              <a:lnSpc>
                <a:spcPts val="3500"/>
              </a:lnSpc>
            </a:pPr>
            <a:r>
              <a:rPr lang="en-US" altLang="ko-KR" sz="2000" b="1" dirty="0">
                <a:latin typeface="+mj-ea"/>
                <a:cs typeface="YDIYGO350" charset="-127"/>
              </a:rPr>
              <a:t>3. </a:t>
            </a:r>
            <a:r>
              <a:rPr lang="ko-KR" altLang="en-US" sz="2000" b="1" dirty="0">
                <a:latin typeface="+mj-ea"/>
                <a:cs typeface="YDIYGO350" charset="-127"/>
              </a:rPr>
              <a:t>등록금 안내</a:t>
            </a:r>
            <a:endParaRPr lang="en-US" altLang="ko-KR" sz="2000" b="1" dirty="0">
              <a:latin typeface="+mj-ea"/>
              <a:cs typeface="YDIYGO350" charset="-127"/>
            </a:endParaRPr>
          </a:p>
          <a:p>
            <a:pPr lvl="1">
              <a:lnSpc>
                <a:spcPts val="3500"/>
              </a:lnSpc>
            </a:pPr>
            <a:r>
              <a:rPr lang="en-US" altLang="ko-KR" sz="2000" b="1" dirty="0">
                <a:latin typeface="+mj-ea"/>
                <a:cs typeface="YDIYGO350" charset="-127"/>
              </a:rPr>
              <a:t>4. </a:t>
            </a:r>
            <a:r>
              <a:rPr lang="ko-KR" altLang="en-US" sz="2000" b="1" dirty="0">
                <a:latin typeface="+mj-ea"/>
                <a:cs typeface="YDIYGO350" charset="-127"/>
              </a:rPr>
              <a:t>개강 전 준비</a:t>
            </a:r>
            <a:endParaRPr lang="en-US" altLang="ko-KR" sz="2000" b="1" dirty="0">
              <a:latin typeface="+mj-ea"/>
              <a:cs typeface="YDIYGO350" charset="-127"/>
            </a:endParaRPr>
          </a:p>
          <a:p>
            <a:pPr lvl="1">
              <a:lnSpc>
                <a:spcPts val="3500"/>
              </a:lnSpc>
            </a:pPr>
            <a:r>
              <a:rPr lang="en-US" altLang="ko-KR" sz="2000" b="1" dirty="0">
                <a:latin typeface="+mj-ea"/>
                <a:cs typeface="YDIYGO350" charset="-127"/>
              </a:rPr>
              <a:t>5. </a:t>
            </a:r>
            <a:r>
              <a:rPr lang="ko-KR" altLang="en-US" sz="2000" b="1" dirty="0">
                <a:latin typeface="+mj-ea"/>
                <a:cs typeface="YDIYGO350" charset="-127"/>
              </a:rPr>
              <a:t>수강신청 안내</a:t>
            </a:r>
            <a:endParaRPr lang="en-US" altLang="ko-KR" sz="2000" b="1" dirty="0">
              <a:latin typeface="+mj-ea"/>
              <a:cs typeface="YDIYGO350" charset="-127"/>
            </a:endParaRPr>
          </a:p>
          <a:p>
            <a:pPr lvl="1">
              <a:lnSpc>
                <a:spcPts val="3500"/>
              </a:lnSpc>
            </a:pPr>
            <a:r>
              <a:rPr lang="en-US" altLang="ko-KR" sz="2000" b="1" dirty="0">
                <a:latin typeface="+mj-ea"/>
                <a:cs typeface="YDIYGO350" charset="-127"/>
              </a:rPr>
              <a:t>6. </a:t>
            </a:r>
            <a:r>
              <a:rPr lang="ko-KR" altLang="en-US" sz="2000" b="1" dirty="0">
                <a:latin typeface="+mj-ea"/>
                <a:cs typeface="YDIYGO350" charset="-127"/>
              </a:rPr>
              <a:t>연구실 </a:t>
            </a:r>
            <a:r>
              <a:rPr lang="ko-KR" altLang="en-US" sz="2000" b="1" dirty="0" smtClean="0">
                <a:latin typeface="+mj-ea"/>
                <a:cs typeface="YDIYGO350" charset="-127"/>
              </a:rPr>
              <a:t>소개</a:t>
            </a:r>
            <a:endParaRPr lang="en-US" altLang="ko-KR" sz="2000" b="1" dirty="0" smtClean="0">
              <a:latin typeface="+mj-ea"/>
              <a:cs typeface="YDIYGO350" charset="-127"/>
            </a:endParaRPr>
          </a:p>
          <a:p>
            <a:pPr lvl="1">
              <a:lnSpc>
                <a:spcPts val="3500"/>
              </a:lnSpc>
            </a:pPr>
            <a:r>
              <a:rPr lang="en-US" altLang="ko-KR" sz="2000" b="1" dirty="0" smtClean="0">
                <a:latin typeface="+mj-ea"/>
                <a:cs typeface="YDIYGO350" charset="-127"/>
              </a:rPr>
              <a:t>7. Python </a:t>
            </a:r>
            <a:r>
              <a:rPr lang="ko-KR" altLang="en-US" sz="2000" b="1" dirty="0" smtClean="0">
                <a:latin typeface="+mj-ea"/>
                <a:cs typeface="YDIYGO350" charset="-127"/>
              </a:rPr>
              <a:t>프로그래밍 교육 안내</a:t>
            </a:r>
            <a:endParaRPr lang="en-US" altLang="ko-KR" sz="2000" b="1" dirty="0">
              <a:latin typeface="+mj-ea"/>
              <a:cs typeface="YDIYGO350" charset="-127"/>
            </a:endParaRPr>
          </a:p>
          <a:p>
            <a:pPr lvl="1">
              <a:lnSpc>
                <a:spcPts val="3500"/>
              </a:lnSpc>
            </a:pPr>
            <a:r>
              <a:rPr lang="en-US" altLang="ko-KR" sz="2000" b="1" dirty="0" smtClean="0">
                <a:latin typeface="+mj-ea"/>
                <a:cs typeface="YDIYGO350" charset="-127"/>
              </a:rPr>
              <a:t>8. </a:t>
            </a:r>
            <a:r>
              <a:rPr lang="en-US" altLang="ko-KR" sz="2000" b="1" dirty="0">
                <a:latin typeface="+mj-ea"/>
                <a:cs typeface="YDIYGO350" charset="-127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6200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814605" y="3033191"/>
            <a:ext cx="2247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6000" b="1" i="1" dirty="0">
                <a:solidFill>
                  <a:srgbClr val="003875"/>
                </a:solidFill>
                <a:latin typeface="+mj-ea"/>
              </a:rPr>
              <a:t>Q&amp;A</a:t>
            </a:r>
            <a:endParaRPr lang="ko-KR" altLang="en-US" sz="6000" b="1" i="1" dirty="0">
              <a:solidFill>
                <a:srgbClr val="003875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448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kern="0" dirty="0">
                <a:latin typeface="+mj-ea"/>
              </a:rPr>
              <a:t>1. </a:t>
            </a:r>
            <a:r>
              <a:rPr lang="ko-KR" altLang="en-US" sz="2400" kern="0" dirty="0">
                <a:latin typeface="+mj-ea"/>
              </a:rPr>
              <a:t>정보대학원 </a:t>
            </a:r>
            <a:r>
              <a:rPr lang="ko-KR" altLang="en-US" sz="2400" kern="0" dirty="0" smtClean="0">
                <a:latin typeface="+mj-ea"/>
              </a:rPr>
              <a:t>소개</a:t>
            </a:r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3687484" y="1353493"/>
            <a:ext cx="4878422" cy="4878422"/>
          </a:xfrm>
          <a:prstGeom prst="ellipse">
            <a:avLst/>
          </a:prstGeom>
          <a:noFill/>
          <a:ln>
            <a:solidFill>
              <a:srgbClr val="7F7F7F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텍스트 상자 9"/>
          <p:cNvSpPr txBox="1"/>
          <p:nvPr/>
        </p:nvSpPr>
        <p:spPr>
          <a:xfrm>
            <a:off x="330530" y="1104733"/>
            <a:ext cx="348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3875"/>
                </a:solidFill>
                <a:latin typeface="+mj-ea"/>
                <a:ea typeface="+mj-ea"/>
              </a:rPr>
              <a:t>연세대학교 비전과 목표</a:t>
            </a:r>
            <a:endParaRPr lang="ko-KR" altLang="en-US" sz="2400" b="1" dirty="0">
              <a:solidFill>
                <a:srgbClr val="003875"/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54317" y="2389302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atin typeface="+mj-ea"/>
                <a:ea typeface="+mj-ea"/>
              </a:rPr>
              <a:t>연세 </a:t>
            </a:r>
            <a:r>
              <a:rPr lang="ko-KR" altLang="en-US" b="1" dirty="0" smtClean="0">
                <a:latin typeface="+mj-ea"/>
                <a:ea typeface="+mj-ea"/>
              </a:rPr>
              <a:t>건학 정신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83405" y="3072858"/>
            <a:ext cx="2660073" cy="106182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 smtClean="0">
                <a:latin typeface="+mj-ea"/>
                <a:ea typeface="+mj-ea"/>
              </a:rPr>
              <a:t>연세대학교는 ‘너희가 </a:t>
            </a:r>
            <a:r>
              <a:rPr lang="ko-KR" altLang="en-US" sz="1050" dirty="0">
                <a:latin typeface="+mj-ea"/>
                <a:ea typeface="+mj-ea"/>
              </a:rPr>
              <a:t>내 말에 거하면</a:t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참 </a:t>
            </a:r>
            <a:r>
              <a:rPr lang="ko-KR" altLang="en-US" sz="1050" dirty="0" smtClean="0">
                <a:latin typeface="+mj-ea"/>
                <a:ea typeface="+mj-ea"/>
              </a:rPr>
              <a:t>내 제자가 </a:t>
            </a:r>
            <a:r>
              <a:rPr lang="ko-KR" altLang="en-US" sz="1050" dirty="0">
                <a:latin typeface="+mj-ea"/>
                <a:ea typeface="+mj-ea"/>
              </a:rPr>
              <a:t>되고 진리를 알지니</a:t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진리가 너희를 </a:t>
            </a:r>
            <a:r>
              <a:rPr lang="ko-KR" altLang="en-US" sz="1050" dirty="0" err="1">
                <a:latin typeface="+mj-ea"/>
                <a:ea typeface="+mj-ea"/>
              </a:rPr>
              <a:t>자유케</a:t>
            </a:r>
            <a:r>
              <a:rPr lang="ko-KR" altLang="en-US" sz="1050" dirty="0">
                <a:latin typeface="+mj-ea"/>
                <a:ea typeface="+mj-ea"/>
              </a:rPr>
              <a:t> 하리라’ 는</a:t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성경말씀</a:t>
            </a:r>
            <a:r>
              <a:rPr lang="en-US" altLang="ko-KR" sz="1050" dirty="0">
                <a:latin typeface="+mj-ea"/>
                <a:ea typeface="+mj-ea"/>
              </a:rPr>
              <a:t>(</a:t>
            </a:r>
            <a:r>
              <a:rPr lang="ko-KR" altLang="en-US" sz="1050" dirty="0">
                <a:latin typeface="+mj-ea"/>
                <a:ea typeface="+mj-ea"/>
              </a:rPr>
              <a:t>요한복음 </a:t>
            </a:r>
            <a:r>
              <a:rPr lang="en-US" altLang="ko-KR" sz="1050" dirty="0">
                <a:latin typeface="+mj-ea"/>
                <a:ea typeface="+mj-ea"/>
              </a:rPr>
              <a:t>8:31~32)</a:t>
            </a:r>
            <a:r>
              <a:rPr lang="ko-KR" altLang="en-US" sz="1050" dirty="0">
                <a:latin typeface="+mj-ea"/>
                <a:ea typeface="+mj-ea"/>
              </a:rPr>
              <a:t>을 바탕으로</a:t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진리와 자유의 정신을 </a:t>
            </a:r>
            <a:r>
              <a:rPr lang="ko-KR" altLang="en-US" sz="1050" dirty="0" smtClean="0">
                <a:latin typeface="+mj-ea"/>
                <a:ea typeface="+mj-ea"/>
              </a:rPr>
              <a:t>체득한</a:t>
            </a:r>
            <a:r>
              <a:rPr lang="ko-KR" altLang="en-US" sz="1050" dirty="0">
                <a:latin typeface="+mj-ea"/>
                <a:ea typeface="+mj-ea"/>
              </a:rPr>
              <a:t/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지도자를 양성한다</a:t>
            </a:r>
            <a:r>
              <a:rPr lang="en-US" altLang="ko-KR" sz="1050" dirty="0">
                <a:latin typeface="+mj-ea"/>
                <a:ea typeface="+mj-ea"/>
              </a:rPr>
              <a:t>.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191936" y="3239935"/>
            <a:ext cx="2945457" cy="251607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>
                <a:latin typeface="+mj-ea"/>
                <a:ea typeface="+mj-ea"/>
              </a:rPr>
              <a:t>연세대학교는 기독교의 가르침을 바탕으로</a:t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진리와 자유의 정신에 따라</a:t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사회에 이바지할 지도자를 기르는</a:t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배움터이다</a:t>
            </a:r>
            <a:r>
              <a:rPr lang="en-US" altLang="ko-KR" sz="1050" dirty="0">
                <a:latin typeface="+mj-ea"/>
                <a:ea typeface="+mj-ea"/>
              </a:rPr>
              <a:t>.</a:t>
            </a:r>
            <a:br>
              <a:rPr lang="en-US" altLang="ko-KR" sz="1050" dirty="0">
                <a:latin typeface="+mj-ea"/>
                <a:ea typeface="+mj-ea"/>
              </a:rPr>
            </a:br>
            <a:r>
              <a:rPr lang="ko-KR" altLang="en-US" sz="1050" dirty="0" err="1">
                <a:latin typeface="+mj-ea"/>
                <a:ea typeface="+mj-ea"/>
              </a:rPr>
              <a:t>연세인은</a:t>
            </a:r>
            <a:r>
              <a:rPr lang="ko-KR" altLang="en-US" sz="1050" dirty="0">
                <a:latin typeface="+mj-ea"/>
                <a:ea typeface="+mj-ea"/>
              </a:rPr>
              <a:t> 겨레와 인류의</a:t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문화유산을 이어받고 </a:t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창의력과 비판력을 길러</a:t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학문의 발전을 이끌어간다</a:t>
            </a:r>
            <a:r>
              <a:rPr lang="en-US" altLang="ko-KR" sz="1050" dirty="0">
                <a:latin typeface="+mj-ea"/>
                <a:ea typeface="+mj-ea"/>
              </a:rPr>
              <a:t>.</a:t>
            </a:r>
            <a:br>
              <a:rPr lang="en-US" altLang="ko-KR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또한 정의감과 기백을 드높이고</a:t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열린 마음으로 이웃을 위해 봉사하며</a:t>
            </a:r>
            <a:r>
              <a:rPr lang="en-US" altLang="ko-KR" sz="1050" dirty="0">
                <a:latin typeface="+mj-ea"/>
                <a:ea typeface="+mj-ea"/>
              </a:rPr>
              <a:t>,</a:t>
            </a:r>
            <a:br>
              <a:rPr lang="en-US" altLang="ko-KR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인류의 번영에 이바지한다</a:t>
            </a:r>
            <a:r>
              <a:rPr lang="en-US" altLang="ko-KR" sz="1050" dirty="0">
                <a:latin typeface="+mj-ea"/>
                <a:ea typeface="+mj-ea"/>
              </a:rPr>
              <a:t>.</a:t>
            </a:r>
            <a:br>
              <a:rPr lang="en-US" altLang="ko-KR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우리 </a:t>
            </a:r>
            <a:r>
              <a:rPr lang="ko-KR" altLang="en-US" sz="1050" dirty="0" err="1">
                <a:latin typeface="+mj-ea"/>
                <a:ea typeface="+mj-ea"/>
              </a:rPr>
              <a:t>연세인은</a:t>
            </a:r>
            <a:r>
              <a:rPr lang="ko-KR" altLang="en-US" sz="1050" dirty="0">
                <a:latin typeface="+mj-ea"/>
                <a:ea typeface="+mj-ea"/>
              </a:rPr>
              <a:t> 이러한 사명을 </a:t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깊이 새겨 세계 속에 자랑스러운 연세 정신을 </a:t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구현하기 위해 지도적 역량을 </a:t>
            </a:r>
            <a:br>
              <a:rPr lang="ko-KR" altLang="en-US" sz="1050" dirty="0">
                <a:latin typeface="+mj-ea"/>
                <a:ea typeface="+mj-ea"/>
              </a:rPr>
            </a:br>
            <a:r>
              <a:rPr lang="ko-KR" altLang="en-US" sz="1050" dirty="0">
                <a:latin typeface="+mj-ea"/>
                <a:ea typeface="+mj-ea"/>
              </a:rPr>
              <a:t>힘껏 발휘한다</a:t>
            </a:r>
            <a:r>
              <a:rPr lang="en-US" altLang="ko-KR" sz="1050" dirty="0">
                <a:latin typeface="+mj-ea"/>
                <a:ea typeface="+mj-ea"/>
              </a:rPr>
              <a:t>. </a:t>
            </a:r>
            <a:endParaRPr lang="ko-KR" altLang="en-US" sz="1050" dirty="0">
              <a:latin typeface="+mj-ea"/>
              <a:ea typeface="+mj-ea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alphaModFix amt="74000"/>
            <a:extLst/>
          </a:blip>
          <a:srcRect/>
          <a:stretch>
            <a:fillRect/>
          </a:stretch>
        </p:blipFill>
        <p:spPr bwMode="auto">
          <a:xfrm>
            <a:off x="10082786" y="891897"/>
            <a:ext cx="2109214" cy="1592318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/>
        </p:spPr>
      </p:pic>
      <p:pic>
        <p:nvPicPr>
          <p:cNvPr id="11" name="그림 4"/>
          <p:cNvPicPr>
            <a:picLocks noChangeAspect="1"/>
          </p:cNvPicPr>
          <p:nvPr/>
        </p:nvPicPr>
        <p:blipFill>
          <a:blip r:embed="rId4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51" y="4356110"/>
            <a:ext cx="1399898" cy="139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03" y="2300571"/>
            <a:ext cx="1960323" cy="48804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49" y="3128132"/>
            <a:ext cx="3073400" cy="2844800"/>
          </a:xfrm>
          <a:prstGeom prst="ellipse">
            <a:avLst/>
          </a:prstGeom>
          <a:effectLst>
            <a:softEdge rad="406400"/>
          </a:effectLst>
        </p:spPr>
      </p:pic>
      <p:sp>
        <p:nvSpPr>
          <p:cNvPr id="32" name="직사각형 31"/>
          <p:cNvSpPr/>
          <p:nvPr/>
        </p:nvSpPr>
        <p:spPr>
          <a:xfrm>
            <a:off x="9205132" y="2603953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atin typeface="+mj-ea"/>
                <a:ea typeface="+mj-ea"/>
              </a:rPr>
              <a:t>연세 </a:t>
            </a:r>
            <a:r>
              <a:rPr lang="ko-KR" altLang="en-US" b="1" dirty="0" smtClean="0">
                <a:latin typeface="+mj-ea"/>
                <a:ea typeface="+mj-ea"/>
              </a:rPr>
              <a:t>이념</a:t>
            </a:r>
            <a:endParaRPr lang="ko-KR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471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400" kern="0" dirty="0">
                <a:latin typeface="+mj-ea"/>
              </a:rPr>
              <a:t>1. </a:t>
            </a:r>
            <a:r>
              <a:rPr lang="ko-KR" altLang="en-US" sz="2400" kern="0" dirty="0">
                <a:latin typeface="+mj-ea"/>
              </a:rPr>
              <a:t>정보대학원 </a:t>
            </a:r>
            <a:r>
              <a:rPr lang="ko-KR" altLang="en-US" sz="2400" kern="0" dirty="0" smtClean="0">
                <a:latin typeface="+mj-ea"/>
              </a:rPr>
              <a:t>소개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620635" y="4264549"/>
            <a:ext cx="4173580" cy="194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- 2011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ko-KR" altLang="en-US" sz="12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전국 인문계열 연구소의 연구력 지수 </a:t>
            </a:r>
            <a:r>
              <a:rPr lang="en-US" altLang="ko-KR" sz="12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 </a:t>
            </a:r>
            <a:endParaRPr lang="en-US" altLang="ko-KR" sz="1200" b="1" dirty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</a:t>
            </a: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정책</a:t>
            </a: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</a:t>
            </a: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측면에서의 새로운 패러다임에                 </a:t>
            </a: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기반한 분석 및 연구</a:t>
            </a:r>
            <a:endParaRPr lang="en-US" altLang="ko-KR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IT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연구의 혁신적 도약</a:t>
            </a: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새로운 가치 창출 방안에 대한               </a:t>
            </a:r>
            <a:endParaRPr lang="en-US" altLang="ko-KR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 수행  </a:t>
            </a: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618826" y="1451493"/>
            <a:ext cx="4173580" cy="1986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 경영</a:t>
            </a:r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(Digital Business and Management)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11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IoT</a:t>
            </a:r>
            <a:r>
              <a:rPr lang="ko-KR" altLang="en-US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융합 </a:t>
            </a:r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(IoT Service Convergence)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ICT∙</a:t>
            </a:r>
            <a:r>
              <a:rPr lang="ko-KR" altLang="en-US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콘텐츠</a:t>
            </a:r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(ICT · Contents)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UX (User eXperience)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정보보호</a:t>
            </a:r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(Information Security &amp; Privacy)</a:t>
            </a:r>
            <a:r>
              <a:rPr lang="ko-KR" altLang="en-US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sz="11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비즈니스 빅데이터 분석</a:t>
            </a:r>
            <a:r>
              <a:rPr lang="en-US" altLang="ko-KR" sz="10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(Business Analytics)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1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맞춤형융합</a:t>
            </a:r>
            <a:r>
              <a:rPr lang="ko-KR" altLang="en-US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(Individual Track)</a:t>
            </a:r>
            <a:endParaRPr kumimoji="1" lang="ko-KR" altLang="en-US" sz="11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622445" y="945541"/>
            <a:ext cx="4169961" cy="396463"/>
          </a:xfrm>
          <a:prstGeom prst="rect">
            <a:avLst/>
          </a:prstGeom>
          <a:solidFill>
            <a:srgbClr val="00387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>
                <a:solidFill>
                  <a:schemeClr val="bg1"/>
                </a:solidFill>
                <a:latin typeface="연세제목체" panose="02030504000101010101" pitchFamily="18" charset="-127"/>
                <a:ea typeface="연세제목체" panose="02030504000101010101" pitchFamily="18" charset="-127"/>
              </a:rPr>
              <a:t>7</a:t>
            </a:r>
            <a:r>
              <a:rPr kumimoji="1" lang="ko-KR" altLang="en-US" sz="1600" dirty="0">
                <a:solidFill>
                  <a:schemeClr val="bg1"/>
                </a:solidFill>
                <a:latin typeface="연세제목체" panose="02030504000101010101" pitchFamily="18" charset="-127"/>
                <a:ea typeface="연세제목체" panose="02030504000101010101" pitchFamily="18" charset="-127"/>
              </a:rPr>
              <a:t>개 전공 트랙 통한 전문 교육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607153" y="3616765"/>
            <a:ext cx="4185253" cy="411995"/>
          </a:xfrm>
          <a:prstGeom prst="rect">
            <a:avLst/>
          </a:prstGeom>
          <a:solidFill>
            <a:srgbClr val="00387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spc="300" dirty="0">
                <a:latin typeface="연세제목체" panose="02030504000101010101" pitchFamily="18" charset="-127"/>
                <a:ea typeface="연세제목체" panose="02030504000101010101" pitchFamily="18" charset="-127"/>
              </a:rPr>
              <a:t>IT</a:t>
            </a:r>
            <a:r>
              <a:rPr lang="ko-KR" altLang="en-US" sz="1600" spc="300" dirty="0">
                <a:latin typeface="연세제목체" panose="02030504000101010101" pitchFamily="18" charset="-127"/>
                <a:ea typeface="연세제목체" panose="02030504000101010101" pitchFamily="18" charset="-127"/>
              </a:rPr>
              <a:t>정책전략연구소</a:t>
            </a:r>
            <a:r>
              <a:rPr lang="en-US" altLang="ko-KR" sz="1600" spc="300" dirty="0">
                <a:latin typeface="연세제목체" panose="02030504000101010101" pitchFamily="18" charset="-127"/>
                <a:ea typeface="연세제목체" panose="02030504000101010101" pitchFamily="18" charset="-127"/>
              </a:rPr>
              <a:t>(ITRC)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00788" y="944385"/>
            <a:ext cx="4108351" cy="396463"/>
          </a:xfrm>
          <a:prstGeom prst="rect">
            <a:avLst/>
          </a:prstGeom>
          <a:solidFill>
            <a:srgbClr val="00387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600" dirty="0">
                <a:solidFill>
                  <a:schemeClr val="bg1"/>
                </a:solidFill>
                <a:latin typeface="연세제목체" panose="02030504000101010101" pitchFamily="18" charset="-127"/>
                <a:ea typeface="연세제목체" panose="02030504000101010101" pitchFamily="18" charset="-127"/>
              </a:rPr>
              <a:t>연 혁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029265"/>
              </p:ext>
            </p:extLst>
          </p:nvPr>
        </p:nvGraphicFramePr>
        <p:xfrm>
          <a:off x="1213829" y="1420741"/>
          <a:ext cx="4195310" cy="4862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7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2000.03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정보대학원 개원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2005.03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정보미디어전략</a:t>
                      </a:r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(ITMS) </a:t>
                      </a: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석사과정 신설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2006.03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교육부 </a:t>
                      </a:r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BK21 </a:t>
                      </a: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사업단 선정 </a:t>
                      </a:r>
                      <a:endParaRPr lang="en-US" altLang="ko-KR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U-</a:t>
                      </a:r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비즈니스</a:t>
                      </a:r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·U-</a:t>
                      </a:r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산업정책 전문가 육성 사업단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70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2011/12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spc="-1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연세대학교 </a:t>
                      </a:r>
                      <a:r>
                        <a:rPr lang="ko-KR" altLang="en-US" sz="1100" b="1" spc="-15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자체 평가  </a:t>
                      </a:r>
                      <a:r>
                        <a:rPr lang="en-US" altLang="ko-KR" sz="1100" b="1" spc="-1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ko-KR" altLang="en-US" sz="1100" b="1" spc="-15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대학원 부문 </a:t>
                      </a:r>
                      <a:r>
                        <a:rPr lang="en-US" altLang="ko-KR" sz="1100" b="1" spc="-1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b="1" spc="-1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위’ 선정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2013.09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교육부 </a:t>
                      </a:r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BK21 </a:t>
                      </a: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플러스 사업단 선정</a:t>
                      </a:r>
                      <a:endParaRPr lang="en-US" altLang="ko-KR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ICT</a:t>
                      </a:r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기반의 스마트 사회 전문가 육성 사업단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2014.03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빅데이터</a:t>
                      </a:r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(SMBA) </a:t>
                      </a: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석사과정</a:t>
                      </a:r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16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2016.12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미래 사이버 전략 </a:t>
                      </a:r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Alliance </a:t>
                      </a: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출범</a:t>
                      </a:r>
                      <a:endParaRPr lang="en-US" altLang="ko-KR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연세대학교 정보대학원</a:t>
                      </a:r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 정보화 진흥원</a:t>
                      </a:r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 인터넷진흥원</a:t>
                      </a:r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고려대학교 </a:t>
                      </a:r>
                      <a:r>
                        <a:rPr lang="ko-KR" altLang="en-US" sz="105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정보보호 대학원</a:t>
                      </a:r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5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70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2017.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세계 이동통신사업자 협회</a:t>
                      </a:r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(GSMA) - </a:t>
                      </a: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연세대학교 전략적 </a:t>
                      </a:r>
                      <a:r>
                        <a:rPr lang="ko-KR" altLang="en-US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상호 협력 협약 </a:t>
                      </a: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0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2017.09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IoT</a:t>
                      </a:r>
                      <a:r>
                        <a:rPr lang="en-US" altLang="ko-KR" sz="11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 융합 트랙 신설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316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2020.09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교육부 </a:t>
                      </a:r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 </a:t>
                      </a:r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BK21</a:t>
                      </a: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 선정</a:t>
                      </a:r>
                    </a:p>
                    <a:p>
                      <a:pPr latinLnBrk="1"/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AI-</a:t>
                      </a:r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빅데이터 기반 </a:t>
                      </a:r>
                      <a:r>
                        <a:rPr lang="ko-KR" altLang="en-US" sz="105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초스마트</a:t>
                      </a:r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사회 구현을 선도하는 </a:t>
                      </a:r>
                      <a:r>
                        <a:rPr lang="ko-KR" altLang="en-US" sz="105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교육연구단</a:t>
                      </a:r>
                      <a:endParaRPr lang="ko-KR" altLang="en-US" sz="105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81217"/>
                  </a:ext>
                </a:extLst>
              </a:tr>
              <a:tr h="55393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kern="1200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2021.03</a:t>
                      </a:r>
                      <a:endParaRPr lang="ko-KR" altLang="en-US" sz="1200" b="1" kern="1200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</a:t>
                      </a:r>
                      <a:r>
                        <a:rPr lang="en-US" altLang="ko-KR" sz="1400" b="1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Fintech </a:t>
                      </a:r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과정 신설</a:t>
                      </a:r>
                      <a:endParaRPr lang="en-US" altLang="ko-KR" sz="105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IBK AI </a:t>
                      </a:r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빅데이터 과정 신설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25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0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000" kern="0" dirty="0">
                <a:latin typeface="연세제목체" panose="02030504000101010101" pitchFamily="18" charset="-127"/>
                <a:ea typeface="연세제목체" panose="02030504000101010101" pitchFamily="18" charset="-127"/>
              </a:rPr>
              <a:t>1. </a:t>
            </a:r>
            <a:r>
              <a:rPr lang="ko-KR" altLang="en-US" sz="2000" kern="0" dirty="0">
                <a:latin typeface="연세제목체" panose="02030504000101010101" pitchFamily="18" charset="-127"/>
                <a:ea typeface="연세제목체" panose="02030504000101010101" pitchFamily="18" charset="-127"/>
              </a:rPr>
              <a:t>정보대학원 소개 </a:t>
            </a:r>
            <a:r>
              <a:rPr lang="en-US" altLang="ko-KR" sz="1800" kern="0" dirty="0">
                <a:latin typeface="연세제목체" panose="02030504000101010101" pitchFamily="18" charset="-127"/>
                <a:ea typeface="연세제목체" panose="02030504000101010101" pitchFamily="18" charset="-127"/>
              </a:rPr>
              <a:t>(</a:t>
            </a:r>
            <a:r>
              <a:rPr lang="ko-KR" altLang="en-US" sz="1800" kern="0" dirty="0">
                <a:latin typeface="연세제목체" panose="02030504000101010101" pitchFamily="18" charset="-127"/>
                <a:ea typeface="연세제목체" panose="02030504000101010101" pitchFamily="18" charset="-127"/>
              </a:rPr>
              <a:t>비전과 </a:t>
            </a:r>
            <a:r>
              <a:rPr lang="ko-KR" altLang="en-US" sz="1800" kern="0" dirty="0" err="1">
                <a:latin typeface="연세제목체" panose="02030504000101010101" pitchFamily="18" charset="-127"/>
                <a:ea typeface="연세제목체" panose="02030504000101010101" pitchFamily="18" charset="-127"/>
              </a:rPr>
              <a:t>학문영역</a:t>
            </a:r>
            <a:r>
              <a:rPr lang="en-US" altLang="ko-KR" sz="1800" kern="0" dirty="0" smtClean="0">
                <a:latin typeface="연세제목체" panose="02030504000101010101" pitchFamily="18" charset="-127"/>
                <a:ea typeface="연세제목체" panose="02030504000101010101" pitchFamily="18" charset="-127"/>
              </a:rPr>
              <a:t>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659368"/>
              </p:ext>
            </p:extLst>
          </p:nvPr>
        </p:nvGraphicFramePr>
        <p:xfrm>
          <a:off x="6375506" y="1362636"/>
          <a:ext cx="4821411" cy="4616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782">
                  <a:extLst>
                    <a:ext uri="{9D8B030D-6E8A-4147-A177-3AD203B41FA5}">
                      <a16:colId xmlns:a16="http://schemas.microsoft.com/office/drawing/2014/main" val="4184065584"/>
                    </a:ext>
                  </a:extLst>
                </a:gridCol>
                <a:gridCol w="1626946">
                  <a:extLst>
                    <a:ext uri="{9D8B030D-6E8A-4147-A177-3AD203B41FA5}">
                      <a16:colId xmlns:a16="http://schemas.microsoft.com/office/drawing/2014/main" val="1391353518"/>
                    </a:ext>
                  </a:extLst>
                </a:gridCol>
                <a:gridCol w="1564683">
                  <a:extLst>
                    <a:ext uri="{9D8B030D-6E8A-4147-A177-3AD203B41FA5}">
                      <a16:colId xmlns:a16="http://schemas.microsoft.com/office/drawing/2014/main" val="4245531990"/>
                    </a:ext>
                  </a:extLst>
                </a:gridCol>
              </a:tblGrid>
              <a:tr h="6747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연세소제목체" panose="02030504000101010101" pitchFamily="18" charset="-127"/>
                          <a:ea typeface="연세소제목체" panose="02030504000101010101" pitchFamily="18" charset="-127"/>
                        </a:rPr>
                        <a:t>일반과정</a:t>
                      </a:r>
                      <a:endParaRPr lang="en-US" altLang="ko-KR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연세소제목체" panose="02030504000101010101" pitchFamily="18" charset="-127"/>
                        <a:ea typeface="연세소제목체" panose="02030504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연세소제목체" panose="02030504000101010101" pitchFamily="18" charset="-127"/>
                          <a:ea typeface="연세소제목체" panose="02030504000101010101" pitchFamily="18" charset="-127"/>
                        </a:rPr>
                        <a:t>(</a:t>
                      </a:r>
                      <a:r>
                        <a:rPr lang="ko-KR" altLang="en-US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연세소제목체" panose="02030504000101010101" pitchFamily="18" charset="-127"/>
                          <a:ea typeface="연세소제목체" panose="02030504000101010101" pitchFamily="18" charset="-127"/>
                        </a:rPr>
                        <a:t>석</a:t>
                      </a:r>
                      <a:r>
                        <a:rPr lang="en-US" altLang="ko-KR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연세소제목체" panose="02030504000101010101" pitchFamily="18" charset="-127"/>
                          <a:ea typeface="연세소제목체" panose="02030504000101010101" pitchFamily="18" charset="-127"/>
                        </a:rPr>
                        <a:t>/</a:t>
                      </a:r>
                      <a:r>
                        <a:rPr lang="ko-KR" altLang="en-US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연세소제목체" panose="02030504000101010101" pitchFamily="18" charset="-127"/>
                          <a:ea typeface="연세소제목체" panose="02030504000101010101" pitchFamily="18" charset="-127"/>
                        </a:rPr>
                        <a:t>박사</a:t>
                      </a:r>
                      <a:r>
                        <a:rPr lang="en-US" altLang="ko-KR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연세소제목체" panose="02030504000101010101" pitchFamily="18" charset="-127"/>
                          <a:ea typeface="연세소제목체" panose="02030504000101010101" pitchFamily="18" charset="-127"/>
                        </a:rPr>
                        <a:t>)</a:t>
                      </a:r>
                      <a:endParaRPr lang="ko-KR" alt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연세소제목체" panose="02030504000101010101" pitchFamily="18" charset="-127"/>
                        <a:ea typeface="연세소제목체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연세소제목체" panose="02030504000101010101" pitchFamily="18" charset="-127"/>
                          <a:ea typeface="연세소제목체" panose="02030504000101010101" pitchFamily="18" charset="-127"/>
                        </a:rPr>
                        <a:t>특별과정</a:t>
                      </a:r>
                      <a:endParaRPr lang="en-US" altLang="ko-KR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연세소제목체" panose="02030504000101010101" pitchFamily="18" charset="-127"/>
                        <a:ea typeface="연세소제목체" panose="02030504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연세소제목체" panose="02030504000101010101" pitchFamily="18" charset="-127"/>
                          <a:ea typeface="연세소제목체" panose="02030504000101010101" pitchFamily="18" charset="-127"/>
                        </a:rPr>
                        <a:t>(</a:t>
                      </a:r>
                      <a:r>
                        <a:rPr lang="ko-KR" alt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연세소제목체" panose="02030504000101010101" pitchFamily="18" charset="-127"/>
                          <a:ea typeface="연세소제목체" panose="02030504000101010101" pitchFamily="18" charset="-127"/>
                        </a:rPr>
                        <a:t>계약학과</a:t>
                      </a:r>
                      <a:r>
                        <a:rPr lang="en-US" altLang="ko-KR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연세소제목체" panose="02030504000101010101" pitchFamily="18" charset="-127"/>
                          <a:ea typeface="연세소제목체" panose="02030504000101010101" pitchFamily="18" charset="-127"/>
                        </a:rPr>
                        <a:t>)</a:t>
                      </a:r>
                      <a:endParaRPr lang="ko-KR" alt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연세소제목체" panose="02030504000101010101" pitchFamily="18" charset="-127"/>
                        <a:ea typeface="연세소제목체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연세소제목체" panose="02030504000101010101" pitchFamily="18" charset="-127"/>
                          <a:ea typeface="연세소제목체" panose="02030504000101010101" pitchFamily="18" charset="-127"/>
                        </a:rPr>
                        <a:t>비학위과정</a:t>
                      </a:r>
                      <a:endParaRPr lang="en-US" altLang="ko-KR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연세소제목체" panose="02030504000101010101" pitchFamily="18" charset="-127"/>
                        <a:ea typeface="연세소제목체" panose="02030504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연세소제목체" panose="02030504000101010101" pitchFamily="18" charset="-127"/>
                          <a:ea typeface="연세소제목체" panose="02030504000101010101" pitchFamily="18" charset="-127"/>
                        </a:rPr>
                        <a:t>[</a:t>
                      </a:r>
                      <a:r>
                        <a:rPr lang="ko-KR" altLang="en-US" sz="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연세소제목체" panose="02030504000101010101" pitchFamily="18" charset="-127"/>
                          <a:ea typeface="연세소제목체" panose="02030504000101010101" pitchFamily="18" charset="-127"/>
                        </a:rPr>
                        <a:t>데이터분석 아카데미</a:t>
                      </a:r>
                      <a:r>
                        <a:rPr lang="en-US" altLang="ko-KR" sz="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연세소제목체" panose="02030504000101010101" pitchFamily="18" charset="-127"/>
                          <a:ea typeface="연세소제목체" panose="02030504000101010101" pitchFamily="18" charset="-127"/>
                        </a:rPr>
                        <a:t>]</a:t>
                      </a:r>
                      <a:endParaRPr lang="ko-KR" altLang="en-US" sz="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연세소제목체" panose="02030504000101010101" pitchFamily="18" charset="-127"/>
                        <a:ea typeface="연세소제목체" panose="02030504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3104041"/>
                  </a:ext>
                </a:extLst>
              </a:tr>
              <a:tr h="5402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디지털 경영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정보미디어전략 </a:t>
                      </a:r>
                      <a:endParaRPr lang="en-US" altLang="ko-KR" sz="11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롯데칠성음료</a:t>
                      </a:r>
                      <a:endParaRPr lang="ko-KR" altLang="en-US" sz="11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2780896"/>
                  </a:ext>
                </a:extLst>
              </a:tr>
              <a:tr h="518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IoT</a:t>
                      </a:r>
                      <a:r>
                        <a:rPr lang="en-US" altLang="ko-KR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 융합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빅데이터 석사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맑은 고딕" panose="020B0503020000020004" pitchFamily="50" charset="-127"/>
                          <a:ea typeface="+mn-ea"/>
                        </a:rPr>
                        <a:t>SGI </a:t>
                      </a:r>
                      <a:r>
                        <a:rPr lang="ko-KR" altLang="en-US" sz="1100" b="0" dirty="0" smtClean="0">
                          <a:latin typeface="맑은 고딕" panose="020B0503020000020004" pitchFamily="50" charset="-127"/>
                          <a:ea typeface="+mn-ea"/>
                        </a:rPr>
                        <a:t>서울보증 </a:t>
                      </a:r>
                      <a:endParaRPr lang="ko-KR" altLang="en-US" sz="11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243009"/>
                  </a:ext>
                </a:extLst>
              </a:tr>
              <a:tr h="518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ICT〮</a:t>
                      </a:r>
                      <a:r>
                        <a:rPr lang="ko-KR" altLang="en-US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콘텐츠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빅데이터 박사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수협은행</a:t>
                      </a:r>
                      <a:endParaRPr lang="ko-KR" altLang="en-US" sz="11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962966"/>
                  </a:ext>
                </a:extLst>
              </a:tr>
              <a:tr h="5912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UX</a:t>
                      </a:r>
                      <a:endParaRPr lang="ko-KR" altLang="en-US" sz="11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 </a:t>
                      </a:r>
                      <a:r>
                        <a:rPr lang="ko-KR" altLang="en-US" sz="11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핀테크</a:t>
                      </a:r>
                      <a:r>
                        <a:rPr lang="ko-KR" altLang="en-US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석사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154087"/>
                  </a:ext>
                </a:extLst>
              </a:tr>
              <a:tr h="5912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정보보호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 </a:t>
                      </a:r>
                      <a:r>
                        <a:rPr lang="ko-KR" altLang="en-US" sz="11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핀테크</a:t>
                      </a:r>
                      <a:r>
                        <a:rPr lang="ko-KR" altLang="en-US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박사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482558"/>
                  </a:ext>
                </a:extLst>
              </a:tr>
              <a:tr h="5912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비즈니스빅데이터 분석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IBK AI </a:t>
                      </a:r>
                      <a:r>
                        <a:rPr lang="ko-KR" altLang="en-US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빅데이터 </a:t>
                      </a:r>
                      <a:endParaRPr lang="en-US" altLang="ko-KR" sz="11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972465"/>
                  </a:ext>
                </a:extLst>
              </a:tr>
              <a:tr h="5912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맞춤형 융합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167148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4" y="1294206"/>
            <a:ext cx="5167164" cy="46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400" kern="0" dirty="0" smtClean="0">
                <a:latin typeface="+mj-ea"/>
              </a:rPr>
              <a:t>2. </a:t>
            </a:r>
            <a:r>
              <a:rPr lang="ko-KR" altLang="en-US" sz="2400" kern="0" dirty="0" err="1" smtClean="0">
                <a:latin typeface="+mj-ea"/>
              </a:rPr>
              <a:t>트랙별</a:t>
            </a:r>
            <a:r>
              <a:rPr lang="ko-KR" altLang="en-US" sz="2400" kern="0" dirty="0" smtClean="0">
                <a:latin typeface="+mj-ea"/>
              </a:rPr>
              <a:t> 재적생 현황</a:t>
            </a:r>
            <a:endParaRPr lang="ko-KR" altLang="en-US" dirty="0"/>
          </a:p>
        </p:txBody>
      </p:sp>
      <p:sp>
        <p:nvSpPr>
          <p:cNvPr id="5" name="텍스트 상자 9"/>
          <p:cNvSpPr txBox="1"/>
          <p:nvPr/>
        </p:nvSpPr>
        <p:spPr>
          <a:xfrm>
            <a:off x="9994921" y="1061223"/>
            <a:ext cx="1343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003875"/>
                </a:solidFill>
                <a:latin typeface="연세제목체" panose="02030504000101010101" pitchFamily="18" charset="-127"/>
                <a:ea typeface="연세제목체" panose="02030504000101010101" pitchFamily="18" charset="-127"/>
              </a:rPr>
              <a:t>[</a:t>
            </a:r>
            <a:r>
              <a:rPr lang="en-US" altLang="ko-KR" sz="1100" dirty="0" smtClean="0">
                <a:solidFill>
                  <a:srgbClr val="003875"/>
                </a:solidFill>
                <a:latin typeface="연세제목체" panose="02030504000101010101" pitchFamily="18" charset="-127"/>
                <a:ea typeface="연세제목체" panose="02030504000101010101" pitchFamily="18" charset="-127"/>
              </a:rPr>
              <a:t>2021.10.1</a:t>
            </a:r>
            <a:r>
              <a:rPr lang="en-US" altLang="ko-KR" sz="1100" dirty="0">
                <a:solidFill>
                  <a:srgbClr val="003875"/>
                </a:solidFill>
                <a:latin typeface="연세제목체" panose="02030504000101010101" pitchFamily="18" charset="-127"/>
                <a:ea typeface="연세제목체" panose="02030504000101010101" pitchFamily="18" charset="-127"/>
              </a:rPr>
              <a:t>.</a:t>
            </a:r>
            <a:r>
              <a:rPr lang="ko-KR" altLang="en-US" sz="1100" dirty="0">
                <a:solidFill>
                  <a:srgbClr val="003875"/>
                </a:solidFill>
                <a:latin typeface="연세제목체" panose="02030504000101010101" pitchFamily="18" charset="-127"/>
                <a:ea typeface="연세제목체" panose="02030504000101010101" pitchFamily="18" charset="-127"/>
              </a:rPr>
              <a:t> 기준</a:t>
            </a:r>
            <a:r>
              <a:rPr lang="en-US" altLang="ko-KR" sz="1100" dirty="0">
                <a:solidFill>
                  <a:srgbClr val="003875"/>
                </a:solidFill>
                <a:latin typeface="연세제목체" panose="02030504000101010101" pitchFamily="18" charset="-127"/>
                <a:ea typeface="연세제목체" panose="02030504000101010101" pitchFamily="18" charset="-127"/>
              </a:rPr>
              <a:t>]</a:t>
            </a:r>
            <a:endParaRPr lang="ko-KR" altLang="en-US" sz="1100" dirty="0">
              <a:solidFill>
                <a:srgbClr val="003875"/>
              </a:solidFill>
              <a:latin typeface="연세제목체" panose="02030504000101010101" pitchFamily="18" charset="-127"/>
              <a:ea typeface="연세제목체" panose="020305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962790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schemeClr val="bg1"/>
                </a:solidFill>
              </a:rPr>
              <a:t> </a:t>
            </a:r>
            <a:endParaRPr lang="ko-KR" altLang="en-US" dirty="0"/>
          </a:p>
        </p:txBody>
      </p:sp>
      <p:graphicFrame>
        <p:nvGraphicFramePr>
          <p:cNvPr id="6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957797"/>
              </p:ext>
            </p:extLst>
          </p:nvPr>
        </p:nvGraphicFramePr>
        <p:xfrm>
          <a:off x="813817" y="1322833"/>
          <a:ext cx="10524742" cy="50126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110">
                  <a:extLst>
                    <a:ext uri="{9D8B030D-6E8A-4147-A177-3AD203B41FA5}">
                      <a16:colId xmlns:a16="http://schemas.microsoft.com/office/drawing/2014/main" val="4170337458"/>
                    </a:ext>
                  </a:extLst>
                </a:gridCol>
                <a:gridCol w="121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67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7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4333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전공트랙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석사과정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박사과정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통합과정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트랙</a:t>
                      </a: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재학생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휴학생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재학생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휴학생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재학생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휴학생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622">
                <a:tc rowSpan="8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디지털 경영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622">
                <a:tc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u="none" strike="noStrike" cap="none" normalizeH="0" baseline="0" dirty="0">
                        <a:ln>
                          <a:noFill/>
                        </a:ln>
                        <a:effectLst/>
                        <a:latin typeface="+mj-ea"/>
                        <a:ea typeface="+mj-ea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IoT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 융합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62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ICT</a:t>
                      </a: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∙콘텐츠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622">
                <a:tc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UX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622">
                <a:tc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정보보호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95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u="none" strike="noStrike" cap="none" normalizeH="0" baseline="0" dirty="0">
                        <a:ln>
                          <a:noFill/>
                        </a:ln>
                        <a:effectLst/>
                        <a:latin typeface="+mj-ea"/>
                        <a:ea typeface="+mj-ea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비즈니스 빅데이터 분석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62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맞춤형 융합</a:t>
                      </a: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420">
                <a:tc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소계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101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198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43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별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정보미디어전략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(ITMS)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1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빅데이터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(SMBA)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67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1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핀테크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279379"/>
                  </a:ext>
                </a:extLst>
              </a:tr>
              <a:tr h="3361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IBK AI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빅데이터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110483"/>
                  </a:ext>
                </a:extLst>
              </a:tr>
              <a:tr h="3361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소계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130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DE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135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111738"/>
                  </a:ext>
                </a:extLst>
              </a:tr>
              <a:tr h="290622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</a:t>
                      </a: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9993" marR="89993" marT="46782" marB="467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333</a:t>
                      </a:r>
                      <a:endParaRPr lang="en-US" altLang="ko-KR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 rot="10800000" flipV="1">
            <a:off x="336959" y="5989751"/>
            <a:ext cx="4381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9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400" kern="0" dirty="0">
                <a:latin typeface="+mj-ea"/>
              </a:rPr>
              <a:t>3. </a:t>
            </a:r>
            <a:r>
              <a:rPr lang="ko-KR" altLang="en-US" sz="2400" kern="0" dirty="0">
                <a:latin typeface="+mj-ea"/>
              </a:rPr>
              <a:t>등록금 </a:t>
            </a:r>
            <a:r>
              <a:rPr lang="ko-KR" altLang="en-US" sz="2400" kern="0" dirty="0" smtClean="0">
                <a:latin typeface="+mj-ea"/>
              </a:rPr>
              <a:t>안내</a:t>
            </a:r>
            <a:endParaRPr lang="ko-KR" altLang="en-US" dirty="0"/>
          </a:p>
        </p:txBody>
      </p:sp>
      <p:sp>
        <p:nvSpPr>
          <p:cNvPr id="3" name="텍스트 상자 9"/>
          <p:cNvSpPr txBox="1"/>
          <p:nvPr/>
        </p:nvSpPr>
        <p:spPr>
          <a:xfrm>
            <a:off x="8765932" y="981783"/>
            <a:ext cx="2780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3875"/>
                </a:solidFill>
                <a:latin typeface="+mj-ea"/>
                <a:ea typeface="+mj-ea"/>
              </a:rPr>
              <a:t>[2022</a:t>
            </a:r>
            <a:r>
              <a:rPr lang="ko-KR" altLang="en-US" sz="1600" dirty="0" smtClean="0">
                <a:solidFill>
                  <a:srgbClr val="003875"/>
                </a:solidFill>
                <a:latin typeface="+mj-ea"/>
                <a:ea typeface="+mj-ea"/>
              </a:rPr>
              <a:t>학년도 </a:t>
            </a:r>
            <a:r>
              <a:rPr lang="en-US" altLang="ko-KR" sz="1600" dirty="0" smtClean="0">
                <a:solidFill>
                  <a:srgbClr val="003875"/>
                </a:solidFill>
                <a:latin typeface="+mj-ea"/>
                <a:ea typeface="+mj-ea"/>
              </a:rPr>
              <a:t>1</a:t>
            </a:r>
            <a:r>
              <a:rPr lang="ko-KR" altLang="en-US" sz="1600" dirty="0" smtClean="0">
                <a:solidFill>
                  <a:srgbClr val="003875"/>
                </a:solidFill>
                <a:latin typeface="+mj-ea"/>
                <a:ea typeface="+mj-ea"/>
              </a:rPr>
              <a:t>학기 기준</a:t>
            </a:r>
            <a:r>
              <a:rPr lang="en-US" altLang="ko-KR" sz="1600" dirty="0" smtClean="0">
                <a:solidFill>
                  <a:srgbClr val="003875"/>
                </a:solidFill>
                <a:latin typeface="+mj-ea"/>
                <a:ea typeface="+mj-ea"/>
              </a:rPr>
              <a:t>]</a:t>
            </a:r>
            <a:endParaRPr lang="ko-KR" altLang="en-US" sz="1600" dirty="0">
              <a:solidFill>
                <a:srgbClr val="003875"/>
              </a:solidFill>
              <a:latin typeface="+mj-ea"/>
              <a:ea typeface="+mj-ea"/>
            </a:endParaRPr>
          </a:p>
        </p:txBody>
      </p:sp>
      <p:graphicFrame>
        <p:nvGraphicFramePr>
          <p:cNvPr id="4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612961"/>
              </p:ext>
            </p:extLst>
          </p:nvPr>
        </p:nvGraphicFramePr>
        <p:xfrm>
          <a:off x="1348888" y="1320338"/>
          <a:ext cx="9856994" cy="4842717"/>
        </p:xfrm>
        <a:graphic>
          <a:graphicData uri="http://schemas.openxmlformats.org/drawingml/2006/table">
            <a:tbl>
              <a:tblPr/>
              <a:tblGrid>
                <a:gridCol w="2369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6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구분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학비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등록금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매 학기 자율경비 별도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장 학 금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2022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학년도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- 1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학기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입학금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: 1,195,000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등록금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: 6,754,000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 계 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 : 7,949,000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742950" marR="0" lvl="1" indent="-28575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BK21 </a:t>
                      </a: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장학생 </a:t>
                      </a: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00</a:t>
                      </a: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명 </a:t>
                      </a:r>
                      <a:endParaRPr kumimoji="1" lang="en-US" altLang="ko-KR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742950" marR="0" lvl="1" indent="-28575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재학 조교 장학생 </a:t>
                      </a: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00</a:t>
                      </a: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명 </a:t>
                      </a:r>
                      <a:endParaRPr kumimoji="1" lang="en-US" altLang="ko-KR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742950" marR="0" lvl="1" indent="-28575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성적우수 </a:t>
                      </a:r>
                      <a:r>
                        <a:rPr kumimoji="1" lang="ko-KR" alt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석∙박사과정</a:t>
                      </a: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장학생 </a:t>
                      </a: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00</a:t>
                      </a: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명</a:t>
                      </a:r>
                      <a:endParaRPr kumimoji="1" lang="en-US" altLang="ko-KR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742950" marR="0" lvl="1" indent="-28575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</a:pP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매 학기 평가하여 </a:t>
                      </a:r>
                      <a:r>
                        <a:rPr kumimoji="1" lang="ko-KR" alt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재선정되며</a:t>
                      </a: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선발인원은 변동될 수 있음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ko-KR" sz="1400" b="1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2022. 2.7(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월</a:t>
                      </a: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 09:30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endParaRPr lang="en-US" altLang="ko-KR" sz="1400" b="1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~ 2.8(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화</a:t>
                      </a: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 16:00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자율경비 선택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건강공제회비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: 22,600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2022. 2.9(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금</a:t>
                      </a: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 09:30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endParaRPr lang="en-US" altLang="ko-KR" sz="1400" b="1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~ 2.11(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금</a:t>
                      </a: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 17:00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등록금 조회 및 고지서 출력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납부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석사과정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박사과정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동 일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400" kern="0" dirty="0" smtClean="0">
                <a:latin typeface="+mj-ea"/>
              </a:rPr>
              <a:t>4. </a:t>
            </a:r>
            <a:r>
              <a:rPr lang="ko-KR" altLang="en-US" sz="2400" kern="0" dirty="0" smtClean="0">
                <a:latin typeface="+mj-ea"/>
              </a:rPr>
              <a:t>개강 전 준비</a:t>
            </a:r>
            <a:endParaRPr lang="ko-KR" altLang="en-US" dirty="0"/>
          </a:p>
        </p:txBody>
      </p:sp>
      <p:graphicFrame>
        <p:nvGraphicFramePr>
          <p:cNvPr id="3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521989"/>
              </p:ext>
            </p:extLst>
          </p:nvPr>
        </p:nvGraphicFramePr>
        <p:xfrm>
          <a:off x="1150533" y="1127683"/>
          <a:ext cx="9947946" cy="4895048"/>
        </p:xfrm>
        <a:graphic>
          <a:graphicData uri="http://schemas.openxmlformats.org/drawingml/2006/table">
            <a:tbl>
              <a:tblPr/>
              <a:tblGrid>
                <a:gridCol w="281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항 목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주 요  내 용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지도교수 및 연구실 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1,2,3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순위 신청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2022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월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일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수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오후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시까지 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이메일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(gsi@yonsei.ac.kr)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로 제출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신입생 오리엔테이션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2022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월 중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추후 공지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수강신청 이전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수 강 신 청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2022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월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14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일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월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~ 18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일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금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7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영어성적 제출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TOEFL (PBT) 550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 (CBT) 213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 (IBT) 79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5750" marR="0" lvl="0" indent="-2857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TOEIC 730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 TEPS 580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5750" marR="0" lvl="0" indent="-2857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TOEIC Speaking 6, OPICs IM2,  IELTS 6.5 </a:t>
                      </a:r>
                    </a:p>
                    <a:p>
                      <a:pPr marL="285750" marR="0" lvl="0" indent="-2857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종합시험 신청 전까지 제출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제출시점 기준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년 이내의 성적표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트랙 변경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학기 내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회 신청 후 변경가능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6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368" y="263752"/>
            <a:ext cx="8131877" cy="418058"/>
          </a:xfrm>
        </p:spPr>
        <p:txBody>
          <a:bodyPr/>
          <a:lstStyle/>
          <a:p>
            <a:r>
              <a:rPr lang="en-US" altLang="ko-KR" sz="2800" kern="0" dirty="0">
                <a:latin typeface="+mj-ea"/>
              </a:rPr>
              <a:t>4. </a:t>
            </a:r>
            <a:r>
              <a:rPr lang="ko-KR" altLang="en-US" sz="2800" kern="0" dirty="0" err="1">
                <a:latin typeface="+mj-ea"/>
              </a:rPr>
              <a:t>개강전</a:t>
            </a:r>
            <a:r>
              <a:rPr lang="ko-KR" altLang="en-US" sz="2800" kern="0" dirty="0">
                <a:latin typeface="+mj-ea"/>
              </a:rPr>
              <a:t> 준비</a:t>
            </a:r>
            <a:r>
              <a:rPr lang="en-US" altLang="ko-KR" sz="2000" kern="0" dirty="0">
                <a:latin typeface="+mj-ea"/>
              </a:rPr>
              <a:t>(</a:t>
            </a:r>
            <a:r>
              <a:rPr lang="ko-KR" altLang="en-US" sz="2000" kern="0" dirty="0">
                <a:latin typeface="+mj-ea"/>
              </a:rPr>
              <a:t>정보보호관리 지침 준수</a:t>
            </a:r>
            <a:r>
              <a:rPr lang="en-US" altLang="ko-KR" sz="2000" kern="0" dirty="0" smtClean="0">
                <a:latin typeface="+mj-ea"/>
              </a:rPr>
              <a:t>)</a:t>
            </a:r>
            <a:endParaRPr lang="ko-KR" altLang="en-US" dirty="0"/>
          </a:p>
        </p:txBody>
      </p:sp>
      <p:sp>
        <p:nvSpPr>
          <p:cNvPr id="4" name="내용 개체 틀 1"/>
          <p:cNvSpPr txBox="1">
            <a:spLocks/>
          </p:cNvSpPr>
          <p:nvPr/>
        </p:nvSpPr>
        <p:spPr bwMode="auto">
          <a:xfrm>
            <a:off x="1550894" y="1251121"/>
            <a:ext cx="8506385" cy="46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500" dirty="0" smtClean="0">
                <a:solidFill>
                  <a:srgbClr val="002060"/>
                </a:solidFill>
                <a:latin typeface="+mj-ea"/>
              </a:rPr>
              <a:t>PC </a:t>
            </a:r>
            <a:r>
              <a:rPr kumimoji="0" lang="ko-KR" altLang="en-US" sz="2500" dirty="0" smtClean="0">
                <a:solidFill>
                  <a:srgbClr val="002060"/>
                </a:solidFill>
                <a:latin typeface="+mj-ea"/>
              </a:rPr>
              <a:t>및 노트북 보안 관리로 </a:t>
            </a:r>
            <a:r>
              <a:rPr kumimoji="0" lang="ko-KR" altLang="en-US" sz="2500" dirty="0" err="1" smtClean="0">
                <a:solidFill>
                  <a:srgbClr val="002060"/>
                </a:solidFill>
                <a:latin typeface="+mj-ea"/>
              </a:rPr>
              <a:t>좀비화</a:t>
            </a:r>
            <a:r>
              <a:rPr kumimoji="0" lang="ko-KR" altLang="en-US" sz="2500" dirty="0" smtClean="0">
                <a:solidFill>
                  <a:srgbClr val="002060"/>
                </a:solidFill>
                <a:latin typeface="+mj-ea"/>
              </a:rPr>
              <a:t> 방지</a:t>
            </a:r>
            <a:endParaRPr kumimoji="0" lang="en-US" altLang="ko-KR" sz="2500" dirty="0" smtClean="0">
              <a:solidFill>
                <a:srgbClr val="002060"/>
              </a:solidFill>
              <a:latin typeface="+mj-ea"/>
            </a:endParaRPr>
          </a:p>
          <a:p>
            <a:pPr marL="0" lvl="1"/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정상적인 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OS 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설치 및 사용</a:t>
            </a:r>
            <a:endParaRPr kumimoji="0" lang="en-US" altLang="ko-KR" sz="2000" kern="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lvl="1"/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백신 프로그램 설치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주기적 갱신</a:t>
            </a:r>
            <a:endParaRPr kumimoji="0" lang="en-US" altLang="ko-KR" sz="2000" kern="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lvl="1"/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방화벽 프로그램 설치</a:t>
            </a:r>
            <a:endParaRPr kumimoji="0" lang="en-US" altLang="ko-KR" sz="2000" kern="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lvl="1"/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주요 프로그램 업데이트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/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보안 패치 적용</a:t>
            </a:r>
            <a:endParaRPr kumimoji="0" lang="en-US" altLang="ko-KR" sz="2000" kern="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lvl="1"/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P2P, </a:t>
            </a:r>
            <a:r>
              <a:rPr kumimoji="0" lang="en-US" altLang="ko-KR" sz="2000" kern="0" dirty="0" err="1" smtClean="0">
                <a:solidFill>
                  <a:srgbClr val="002060"/>
                </a:solidFill>
                <a:latin typeface="+mj-ea"/>
                <a:ea typeface="+mj-ea"/>
              </a:rPr>
              <a:t>WebHard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사용 주의</a:t>
            </a:r>
            <a:endParaRPr kumimoji="0" lang="en-US" altLang="ko-KR" sz="2000" kern="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lvl="1"/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로그인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/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비밀번호 갱신 및 관리</a:t>
            </a:r>
            <a:endParaRPr kumimoji="0" lang="en-US" altLang="ko-KR" sz="2000" kern="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lvl="1"/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데이터 백업 관리</a:t>
            </a:r>
            <a:endParaRPr kumimoji="0" lang="en-US" altLang="ko-KR" sz="2000" kern="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endParaRPr kumimoji="0" lang="en-US" altLang="ko-KR" sz="2500" dirty="0" smtClean="0">
              <a:solidFill>
                <a:srgbClr val="002060"/>
              </a:solidFill>
              <a:latin typeface="+mj-ea"/>
            </a:endParaRPr>
          </a:p>
          <a:p>
            <a:r>
              <a:rPr kumimoji="0" lang="ko-KR" altLang="en-US" sz="2500" dirty="0" smtClean="0">
                <a:solidFill>
                  <a:srgbClr val="002060"/>
                </a:solidFill>
                <a:latin typeface="+mj-ea"/>
              </a:rPr>
              <a:t>네트워크 접속</a:t>
            </a:r>
            <a:endParaRPr kumimoji="0" lang="en-US" altLang="ko-KR" sz="2500" dirty="0" smtClean="0">
              <a:solidFill>
                <a:srgbClr val="002060"/>
              </a:solidFill>
              <a:latin typeface="+mj-ea"/>
            </a:endParaRPr>
          </a:p>
          <a:p>
            <a:pPr marL="0" lvl="1"/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http://yis.yonsei.ac.kr/  </a:t>
            </a:r>
            <a:r>
              <a:rPr kumimoji="0" lang="en-US" altLang="ko-KR" sz="2000" kern="0" dirty="0" err="1" smtClean="0">
                <a:solidFill>
                  <a:srgbClr val="002060"/>
                </a:solidFill>
                <a:latin typeface="+mj-ea"/>
                <a:ea typeface="+mj-ea"/>
              </a:rPr>
              <a:t>Yonsei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kumimoji="0" lang="en-US" altLang="ko-KR" sz="2000" kern="0" dirty="0" err="1" smtClean="0">
                <a:solidFill>
                  <a:srgbClr val="002060"/>
                </a:solidFill>
                <a:latin typeface="+mj-ea"/>
                <a:ea typeface="+mj-ea"/>
              </a:rPr>
              <a:t>Wifi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연결 안내</a:t>
            </a:r>
            <a:endParaRPr kumimoji="0" lang="en-US" altLang="ko-KR" sz="2000" kern="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lvl="1"/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연구실 및 개인 무선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kumimoji="0" lang="en-US" altLang="ko-KR" sz="2000" kern="0" dirty="0" err="1" smtClean="0">
                <a:solidFill>
                  <a:srgbClr val="002060"/>
                </a:solidFill>
                <a:latin typeface="+mj-ea"/>
                <a:ea typeface="+mj-ea"/>
              </a:rPr>
              <a:t>Wifi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AP, 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라우터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+mj-ea"/>
                <a:ea typeface="+mj-ea"/>
              </a:rPr>
              <a:t>스위치 등 비밀번호 관리</a:t>
            </a:r>
            <a:endParaRPr kumimoji="0" lang="en-US" altLang="ko-KR" sz="2000" kern="0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064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0000"/>
          </a:solidFill>
        </a:ln>
      </a:spPr>
      <a:bodyPr rtlCol="0" anchor="ctr"/>
      <a:lstStyle>
        <a:defPPr>
          <a:defRPr sz="105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테마2" id="{48E7C3A8-2CD5-405F-A09D-309199DA9403}" vid="{59C30EC7-3DF3-4B27-833A-9EC35AF8A936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테마2</Template>
  <TotalTime>1174</TotalTime>
  <Words>1894</Words>
  <Application>Microsoft Office PowerPoint</Application>
  <PresentationFormat>와이드스크린</PresentationFormat>
  <Paragraphs>507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34" baseType="lpstr">
      <vt:lpstr>HY강M</vt:lpstr>
      <vt:lpstr>YDIYGO350</vt:lpstr>
      <vt:lpstr>굴림</vt:lpstr>
      <vt:lpstr>돋움</vt:lpstr>
      <vt:lpstr>돋움체</vt:lpstr>
      <vt:lpstr>맑은 고딕</vt:lpstr>
      <vt:lpstr>산돌고딕 L</vt:lpstr>
      <vt:lpstr>연세소제목체</vt:lpstr>
      <vt:lpstr>연세제목체</vt:lpstr>
      <vt:lpstr>Arial</vt:lpstr>
      <vt:lpstr>Times New Roman</vt:lpstr>
      <vt:lpstr>Wingdings</vt:lpstr>
      <vt:lpstr>테마2</vt:lpstr>
      <vt:lpstr>디자인 사용자 지정</vt:lpstr>
      <vt:lpstr>2022학년도 전기 석.박사과정 합격자 예비소집</vt:lpstr>
      <vt:lpstr>순서</vt:lpstr>
      <vt:lpstr>1. 정보대학원 소개</vt:lpstr>
      <vt:lpstr>1. 정보대학원 소개</vt:lpstr>
      <vt:lpstr>1. 정보대학원 소개 (비전과 학문영역)</vt:lpstr>
      <vt:lpstr>2. 트랙별 재적생 현황</vt:lpstr>
      <vt:lpstr>3. 등록금 안내</vt:lpstr>
      <vt:lpstr>4. 개강 전 준비</vt:lpstr>
      <vt:lpstr>4. 개강전 준비(정보보호관리 지침 준수)</vt:lpstr>
      <vt:lpstr>5. 수강신청 안내</vt:lpstr>
      <vt:lpstr>5. 수강신청 안내</vt:lpstr>
      <vt:lpstr>5. 수강신청 안내</vt:lpstr>
      <vt:lpstr>5. 수강신청 안내</vt:lpstr>
      <vt:lpstr>5. 수강신청 안내</vt:lpstr>
      <vt:lpstr>5. 수강신청 안내</vt:lpstr>
      <vt:lpstr>5. 수강신청 안내</vt:lpstr>
      <vt:lpstr>5. 수강신청 안내</vt:lpstr>
      <vt:lpstr>6. 연구실 소개</vt:lpstr>
      <vt:lpstr>7. Python 프로그래밍 교육 안내(선택사항)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2021학년도 후기 석.박사과정 합격자 예비소집</dc:title>
  <dc:creator>Administrator</dc:creator>
  <cp:lastModifiedBy>Administrator</cp:lastModifiedBy>
  <cp:revision>34</cp:revision>
  <cp:lastPrinted>2021-12-24T00:52:00Z</cp:lastPrinted>
  <dcterms:created xsi:type="dcterms:W3CDTF">2021-06-22T02:46:21Z</dcterms:created>
  <dcterms:modified xsi:type="dcterms:W3CDTF">2021-12-27T10:45:15Z</dcterms:modified>
</cp:coreProperties>
</file>